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6"/>
  </p:notesMasterIdLst>
  <p:sldIdLst>
    <p:sldId id="259" r:id="rId2"/>
    <p:sldId id="278" r:id="rId3"/>
    <p:sldId id="256" r:id="rId4"/>
    <p:sldId id="272" r:id="rId5"/>
    <p:sldId id="260" r:id="rId6"/>
    <p:sldId id="262" r:id="rId7"/>
    <p:sldId id="258" r:id="rId8"/>
    <p:sldId id="263" r:id="rId9"/>
    <p:sldId id="264" r:id="rId10"/>
    <p:sldId id="271" r:id="rId11"/>
    <p:sldId id="268" r:id="rId12"/>
    <p:sldId id="265" r:id="rId13"/>
    <p:sldId id="266" r:id="rId14"/>
    <p:sldId id="269" r:id="rId15"/>
    <p:sldId id="267" r:id="rId16"/>
    <p:sldId id="273" r:id="rId17"/>
    <p:sldId id="274" r:id="rId18"/>
    <p:sldId id="276" r:id="rId19"/>
    <p:sldId id="270" r:id="rId20"/>
    <p:sldId id="277" r:id="rId21"/>
    <p:sldId id="279" r:id="rId22"/>
    <p:sldId id="280" r:id="rId23"/>
    <p:sldId id="281" r:id="rId24"/>
    <p:sldId id="28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59" autoAdjust="0"/>
    <p:restoredTop sz="70557" autoAdjust="0"/>
  </p:normalViewPr>
  <p:slideViewPr>
    <p:cSldViewPr snapToGrid="0">
      <p:cViewPr varScale="1">
        <p:scale>
          <a:sx n="38" d="100"/>
          <a:sy n="38" d="100"/>
        </p:scale>
        <p:origin x="984"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A4F232-8492-415A-928D-7B4768DFE71F}" type="datetimeFigureOut">
              <a:rPr lang="en-US" smtClean="0"/>
              <a:t>4/19/2015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AB087E-8C91-453C-819A-DE58240E361E}" type="slidenum">
              <a:rPr lang="en-US" smtClean="0"/>
              <a:t>‹#›</a:t>
            </a:fld>
            <a:endParaRPr lang="en-US"/>
          </a:p>
        </p:txBody>
      </p:sp>
    </p:spTree>
    <p:extLst>
      <p:ext uri="{BB962C8B-B14F-4D97-AF65-F5344CB8AC3E}">
        <p14:creationId xmlns:p14="http://schemas.microsoft.com/office/powerpoint/2010/main" val="845773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patientsafetyed.duhs.duke.edu/module_a/introduction/stakeholders.htm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AB087E-8C91-453C-819A-DE58240E361E}" type="slidenum">
              <a:rPr lang="en-US" smtClean="0"/>
              <a:t>1</a:t>
            </a:fld>
            <a:endParaRPr lang="en-US"/>
          </a:p>
        </p:txBody>
      </p:sp>
    </p:spTree>
    <p:extLst>
      <p:ext uri="{BB962C8B-B14F-4D97-AF65-F5344CB8AC3E}">
        <p14:creationId xmlns:p14="http://schemas.microsoft.com/office/powerpoint/2010/main" val="1538704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There are multiple models for implementing change into practice.  Two of them are </a:t>
            </a:r>
            <a:r>
              <a:rPr lang="en-US" dirty="0" err="1" smtClean="0"/>
              <a:t>Rosswurm</a:t>
            </a:r>
            <a:r>
              <a:rPr lang="en-US" dirty="0" smtClean="0"/>
              <a:t> and </a:t>
            </a:r>
            <a:r>
              <a:rPr lang="en-US" dirty="0" err="1" smtClean="0"/>
              <a:t>Larrabees</a:t>
            </a:r>
            <a:r>
              <a:rPr lang="en-US" dirty="0" smtClean="0"/>
              <a:t>’ and </a:t>
            </a:r>
            <a:r>
              <a:rPr lang="en-US" dirty="0" err="1" smtClean="0"/>
              <a:t>Lewins</a:t>
            </a:r>
            <a:r>
              <a:rPr lang="en-US" dirty="0" smtClean="0"/>
              <a:t>’ Change Management Theory.</a:t>
            </a:r>
            <a:endParaRPr lang="en-US" dirty="0"/>
          </a:p>
        </p:txBody>
      </p:sp>
      <p:sp>
        <p:nvSpPr>
          <p:cNvPr id="4" name="Slide Number Placeholder 3"/>
          <p:cNvSpPr>
            <a:spLocks noGrp="1"/>
          </p:cNvSpPr>
          <p:nvPr>
            <p:ph type="sldNum" sz="quarter" idx="10"/>
          </p:nvPr>
        </p:nvSpPr>
        <p:spPr/>
        <p:txBody>
          <a:bodyPr/>
          <a:lstStyle/>
          <a:p>
            <a:fld id="{B8AB087E-8C91-453C-819A-DE58240E361E}" type="slidenum">
              <a:rPr lang="en-US" smtClean="0"/>
              <a:t>11</a:t>
            </a:fld>
            <a:endParaRPr lang="en-US"/>
          </a:p>
        </p:txBody>
      </p:sp>
    </p:spTree>
    <p:extLst>
      <p:ext uri="{BB962C8B-B14F-4D97-AF65-F5344CB8AC3E}">
        <p14:creationId xmlns:p14="http://schemas.microsoft.com/office/powerpoint/2010/main" val="661510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According to Thurston and King (2004), </a:t>
            </a:r>
            <a:r>
              <a:rPr lang="en-US" dirty="0" err="1" smtClean="0"/>
              <a:t>Rosswurm</a:t>
            </a:r>
            <a:r>
              <a:rPr lang="en-US" dirty="0" smtClean="0"/>
              <a:t> and </a:t>
            </a:r>
            <a:r>
              <a:rPr lang="en-US" dirty="0" err="1" smtClean="0"/>
              <a:t>Larrabees</a:t>
            </a:r>
            <a:r>
              <a:rPr lang="en-US" dirty="0" smtClean="0"/>
              <a:t>’ model is intended to guide nurses through an evidence-based change process by following six steps: (1) assess the need for change in practice, (2) link the problem with interventions and outcomes using standardized classifications and language, (3) synthesize best evidence, (4) design change(s) in practice, (5) implement and evaluate the change, and (6) integrate and maintain the practice change. </a:t>
            </a:r>
            <a:r>
              <a:rPr lang="en-US" dirty="0" err="1" smtClean="0"/>
              <a:t>Facchiano</a:t>
            </a:r>
            <a:r>
              <a:rPr lang="en-US" dirty="0" smtClean="0"/>
              <a:t>, Snyder, and </a:t>
            </a:r>
            <a:r>
              <a:rPr lang="en-US" dirty="0" err="1" smtClean="0"/>
              <a:t>Núñez</a:t>
            </a:r>
            <a:r>
              <a:rPr lang="en-US" dirty="0" smtClean="0"/>
              <a:t> (2011), break these steps down further: step one must include stakeholders, collect internal data about current practice, compare internal data with external data, and identify the problem. Step two must use standardized classification systems and language, identify potential interventions and activities, and select outcomes indicators. Step three involves searching research literature related to major variables, critiquing and weighing the evidence, synthesizing the best evidence, and assessing the feasibility, benefits, and risks. In step four, one defines the proposed change, identifies needed resources, plans the implementation process, and defines the outcomes. Step five consists of the pilot study, evaluating the process and outcome, and deciding to adapt, adopt, or reject the practice change. The final step, step six, is comprised of communicating the recommended change to stakeholders, presenting a staff in service on change in standards of practice, and monitoring the process and outcomes. This model will help because it consists of evidence-based practice, research utilization, and change theory, it is easily understood by healthcare staff, and is appropriate for acute and primary care environments (</a:t>
            </a:r>
            <a:r>
              <a:rPr lang="en-US" dirty="0" err="1" smtClean="0"/>
              <a:t>Facchiano</a:t>
            </a:r>
            <a:r>
              <a:rPr lang="en-US" dirty="0" smtClean="0"/>
              <a:t>, Snyder, &amp; </a:t>
            </a:r>
            <a:r>
              <a:rPr lang="en-US" dirty="0" err="1" smtClean="0"/>
              <a:t>Núñez</a:t>
            </a:r>
            <a:r>
              <a:rPr lang="en-US" dirty="0" smtClean="0"/>
              <a:t>, 2011; </a:t>
            </a:r>
            <a:r>
              <a:rPr lang="en-US" dirty="0" err="1" smtClean="0"/>
              <a:t>Rempher</a:t>
            </a:r>
            <a:r>
              <a:rPr lang="en-US" dirty="0" smtClean="0"/>
              <a:t>, 2006).</a:t>
            </a:r>
          </a:p>
        </p:txBody>
      </p:sp>
      <p:sp>
        <p:nvSpPr>
          <p:cNvPr id="4" name="Slide Number Placeholder 3"/>
          <p:cNvSpPr>
            <a:spLocks noGrp="1"/>
          </p:cNvSpPr>
          <p:nvPr>
            <p:ph type="sldNum" sz="quarter" idx="10"/>
          </p:nvPr>
        </p:nvSpPr>
        <p:spPr/>
        <p:txBody>
          <a:bodyPr/>
          <a:lstStyle/>
          <a:p>
            <a:fld id="{B8AB087E-8C91-453C-819A-DE58240E361E}" type="slidenum">
              <a:rPr lang="en-US" smtClean="0"/>
              <a:t>12</a:t>
            </a:fld>
            <a:endParaRPr lang="en-US"/>
          </a:p>
        </p:txBody>
      </p:sp>
    </p:spTree>
    <p:extLst>
      <p:ext uri="{BB962C8B-B14F-4D97-AF65-F5344CB8AC3E}">
        <p14:creationId xmlns:p14="http://schemas.microsoft.com/office/powerpoint/2010/main" val="1462963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Kurt </a:t>
            </a:r>
            <a:r>
              <a:rPr lang="en-US" dirty="0" err="1" smtClean="0"/>
              <a:t>Lewin’s</a:t>
            </a:r>
            <a:r>
              <a:rPr lang="en-US" dirty="0" smtClean="0"/>
              <a:t> Change Management Theory is often used for personal, group and organizational change. It consists of three main stages: unfreezing, changing, and refreezing. The first stage, unfreezing, involves having dialogue and re-educational activities such as brain-storming lead to the recognition of what needs to change and why (Kaminski, 2011). During this time those involved must let go of the old flawed style of educating patients, and realize that the change is important for patient care. Lewin said those involved in the change need to be motivated about it and understand why the change must occur before it can (</a:t>
            </a:r>
            <a:r>
              <a:rPr lang="en-US" dirty="0" err="1" smtClean="0"/>
              <a:t>Lewin's</a:t>
            </a:r>
            <a:r>
              <a:rPr lang="en-US" dirty="0" smtClean="0"/>
              <a:t> Change Management Model, 2013) . The more transparent and upfront the process is from the start, the more readily people will move through the uncertainty in the unfreezing stage (Kaminski, 2011). During the unfreezing stage, stakeholders are identified and support from upper management is gained (</a:t>
            </a:r>
            <a:r>
              <a:rPr lang="en-US" dirty="0" err="1" smtClean="0"/>
              <a:t>Lewin's</a:t>
            </a:r>
            <a:r>
              <a:rPr lang="en-US" dirty="0" smtClean="0"/>
              <a:t> Change Management Model, 2013). Stage two consists of the implementing the change or moving to a new level. It involves changing thoughts, feelings, and behaviors towards the new implementation, and realizing the new way is superior (Kaminski, 2011). After this is done, new processes are put in place to achieve the desired outcomes. Time and communication are the two keys for successful implementation of the change (</a:t>
            </a:r>
            <a:r>
              <a:rPr lang="en-US" dirty="0" err="1" smtClean="0"/>
              <a:t>Lewin's</a:t>
            </a:r>
            <a:r>
              <a:rPr lang="en-US" dirty="0" smtClean="0"/>
              <a:t> Change Management Model, 2013) . The implementers must communicate with the staff often about the change, its’ benefits, their concerns, rumors, and questions, and empower the employees to embrace the new way of educating. The third stage, refreezing, consists of permanently establishing the change so that it becomes the "standard operating procedure” (Kaminski, 2011). If this is not done, the clinic could revert back to the old way of poorly educating patients. Mechanisms such as policies, rewards, ongoing support, and a solid orientation to the new system is how the change stays “frozen” (Kaminski, 2011). </a:t>
            </a:r>
          </a:p>
        </p:txBody>
      </p:sp>
      <p:sp>
        <p:nvSpPr>
          <p:cNvPr id="4" name="Slide Number Placeholder 3"/>
          <p:cNvSpPr>
            <a:spLocks noGrp="1"/>
          </p:cNvSpPr>
          <p:nvPr>
            <p:ph type="sldNum" sz="quarter" idx="10"/>
          </p:nvPr>
        </p:nvSpPr>
        <p:spPr/>
        <p:txBody>
          <a:bodyPr/>
          <a:lstStyle/>
          <a:p>
            <a:fld id="{B8AB087E-8C91-453C-819A-DE58240E361E}" type="slidenum">
              <a:rPr lang="en-US" smtClean="0"/>
              <a:t>13</a:t>
            </a:fld>
            <a:endParaRPr lang="en-US"/>
          </a:p>
        </p:txBody>
      </p:sp>
    </p:spTree>
    <p:extLst>
      <p:ext uri="{BB962C8B-B14F-4D97-AF65-F5344CB8AC3E}">
        <p14:creationId xmlns:p14="http://schemas.microsoft.com/office/powerpoint/2010/main" val="2544236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Actions of the unfreezing stage include speaking to the stakeholders regarding current issues with health literacy and education and stressing why the change is needed. Actions of the change stage begins with implementing our proposed change. Our proposed change involves modification of current education practices to target health illiterate audiences.  Some of these modifications include sticking to one idea at a time, focusing on the need of the audience, avoiding lengthy list and using an active voice. Keep the conversation short and as if you were speaking with a friend. Be consistent with word use. Limit jargon. Actions of the refreezing stage include establishing the change as a permanent behavior and continuing education on and reinforcement of the topic. The new behavior will be incorporated into new hire orientation. </a:t>
            </a:r>
          </a:p>
        </p:txBody>
      </p:sp>
      <p:sp>
        <p:nvSpPr>
          <p:cNvPr id="4" name="Slide Number Placeholder 3"/>
          <p:cNvSpPr>
            <a:spLocks noGrp="1"/>
          </p:cNvSpPr>
          <p:nvPr>
            <p:ph type="sldNum" sz="quarter" idx="10"/>
          </p:nvPr>
        </p:nvSpPr>
        <p:spPr/>
        <p:txBody>
          <a:bodyPr/>
          <a:lstStyle/>
          <a:p>
            <a:fld id="{B8AB087E-8C91-453C-819A-DE58240E361E}" type="slidenum">
              <a:rPr lang="en-US" smtClean="0"/>
              <a:t>14</a:t>
            </a:fld>
            <a:endParaRPr lang="en-US"/>
          </a:p>
        </p:txBody>
      </p:sp>
    </p:spTree>
    <p:extLst>
      <p:ext uri="{BB962C8B-B14F-4D97-AF65-F5344CB8AC3E}">
        <p14:creationId xmlns:p14="http://schemas.microsoft.com/office/powerpoint/2010/main" val="36499408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r>
              <a:rPr lang="en-US" dirty="0" smtClean="0"/>
              <a:t>There are vested interests in promoting health literacy because so many people will benefit. Patients are likely to reap the most rewards because improved health literacy can lead to improvements in overall health. Physicians will gain from changes because improved health literacy can lead to increased compliance. Improving patient compliance will make cases less difficult to manage. Nurses will benefit because patients will have a better understanding of their health and eventually require less reinforcement of information. Office staff will experience a gain if patients become more compliant with appointment times. Currently office staff spends much of their time making phone calls and locating patients who have missed appointments. If patients attend scheduled appointments staff can use this time to do other tasks.  According to the stakeholders, no one views the proposed change as a loss. However, once the change is implemented the physician and nurses may experience a loss of time. This is because in order to improve health literacy more time will be spent providing education to patients.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8AB087E-8C91-453C-819A-DE58240E361E}" type="slidenum">
              <a:rPr lang="en-US" smtClean="0"/>
              <a:t>15</a:t>
            </a:fld>
            <a:endParaRPr lang="en-US"/>
          </a:p>
        </p:txBody>
      </p:sp>
    </p:spTree>
    <p:extLst>
      <p:ext uri="{BB962C8B-B14F-4D97-AF65-F5344CB8AC3E}">
        <p14:creationId xmlns:p14="http://schemas.microsoft.com/office/powerpoint/2010/main" val="15298868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r>
              <a:rPr lang="en-US" dirty="0" smtClean="0"/>
              <a:t>Lewin extended his change management theory by including "force field analysis" which helps diagnose situations and manage change by acknowledging that there are driving and restraining forces influencing the change (Kaminski, 2011). Lewin states that these factors can be positive driving forces, influencing toward the change, or negative restraining forces, pushing away from the change. Successful change occurs by either strengthening the driving forces or weakening the restraining ones (Kaminski, 2011).</a:t>
            </a:r>
          </a:p>
          <a:p>
            <a:r>
              <a:rPr lang="en-US" dirty="0" smtClean="0"/>
              <a:t>      Human</a:t>
            </a:r>
            <a:r>
              <a:rPr lang="en-US" baseline="0" dirty="0" smtClean="0"/>
              <a:t> drivers include the nurses and office staff because they recognize the need for improved health literacy in their clinic. They realize the change will require more of their time, but are willing to accommodate in order to improve the health of their patients. </a:t>
            </a:r>
          </a:p>
          <a:p>
            <a:r>
              <a:rPr lang="en-US" baseline="0" dirty="0" smtClean="0"/>
              <a:t>     </a:t>
            </a:r>
            <a:r>
              <a:rPr lang="en-US" dirty="0" smtClean="0"/>
              <a:t>The physician is identified</a:t>
            </a:r>
            <a:r>
              <a:rPr lang="en-US" baseline="0" dirty="0" smtClean="0"/>
              <a:t> as a human resistor because he is not receptive to change. He has been practicing for many years and is set in his ways. He works at an extremely fast pace and is concerned that this change will slow him down. </a:t>
            </a:r>
            <a:r>
              <a:rPr lang="en-US" dirty="0" smtClean="0"/>
              <a:t>	</a:t>
            </a:r>
            <a:endParaRPr lang="en-US" dirty="0"/>
          </a:p>
        </p:txBody>
      </p:sp>
      <p:sp>
        <p:nvSpPr>
          <p:cNvPr id="4" name="Slide Number Placeholder 3"/>
          <p:cNvSpPr>
            <a:spLocks noGrp="1"/>
          </p:cNvSpPr>
          <p:nvPr>
            <p:ph type="sldNum" sz="quarter" idx="10"/>
          </p:nvPr>
        </p:nvSpPr>
        <p:spPr/>
        <p:txBody>
          <a:bodyPr/>
          <a:lstStyle/>
          <a:p>
            <a:fld id="{B8AB087E-8C91-453C-819A-DE58240E361E}" type="slidenum">
              <a:rPr lang="en-US" smtClean="0"/>
              <a:t>16</a:t>
            </a:fld>
            <a:endParaRPr lang="en-US"/>
          </a:p>
        </p:txBody>
      </p:sp>
    </p:spTree>
    <p:extLst>
      <p:ext uri="{BB962C8B-B14F-4D97-AF65-F5344CB8AC3E}">
        <p14:creationId xmlns:p14="http://schemas.microsoft.com/office/powerpoint/2010/main" val="33631143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r>
              <a:rPr lang="en-US" dirty="0" smtClean="0"/>
              <a:t>Resource implications other than human include time and educational material. The</a:t>
            </a:r>
            <a:r>
              <a:rPr lang="en-US" baseline="0" dirty="0" smtClean="0"/>
              <a:t> change will require stakeholders to spend time educating patients. Educational material will be provided to patients through chains of open communication. There is no need to implement a budget for this particular change. </a:t>
            </a:r>
            <a:endParaRPr lang="en-US" dirty="0"/>
          </a:p>
        </p:txBody>
      </p:sp>
      <p:sp>
        <p:nvSpPr>
          <p:cNvPr id="4" name="Slide Number Placeholder 3"/>
          <p:cNvSpPr>
            <a:spLocks noGrp="1"/>
          </p:cNvSpPr>
          <p:nvPr>
            <p:ph type="sldNum" sz="quarter" idx="10"/>
          </p:nvPr>
        </p:nvSpPr>
        <p:spPr/>
        <p:txBody>
          <a:bodyPr/>
          <a:lstStyle/>
          <a:p>
            <a:fld id="{B8AB087E-8C91-453C-819A-DE58240E361E}" type="slidenum">
              <a:rPr lang="en-US" smtClean="0"/>
              <a:t>17</a:t>
            </a:fld>
            <a:endParaRPr lang="en-US"/>
          </a:p>
        </p:txBody>
      </p:sp>
    </p:spTree>
    <p:extLst>
      <p:ext uri="{BB962C8B-B14F-4D97-AF65-F5344CB8AC3E}">
        <p14:creationId xmlns:p14="http://schemas.microsoft.com/office/powerpoint/2010/main" val="34067861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Any time</a:t>
            </a:r>
            <a:r>
              <a:rPr lang="en-US" baseline="0" dirty="0" smtClean="0"/>
              <a:t> a change is made to an individual or a group of individuals an evaluation must be done in order to address effectiveness and also to determine if and what type of follow up must be made. Donald Kirkpatrick published a simple but effective tool used to measure effective after a training.  A way of evaluation of this project would be to present the participating members with a tool or model created by Donald Kirkpatrick that starts with a series of questions and contains four different levels (Kirkpatrick's Four-Level Training Evaluation Model, 2013)</a:t>
            </a:r>
            <a:endParaRPr lang="en-US" sz="1200" u="sng"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8AB087E-8C91-453C-819A-DE58240E361E}" type="slidenum">
              <a:rPr lang="en-US" smtClean="0"/>
              <a:t>18</a:t>
            </a:fld>
            <a:endParaRPr lang="en-US"/>
          </a:p>
        </p:txBody>
      </p:sp>
    </p:spTree>
    <p:extLst>
      <p:ext uri="{BB962C8B-B14F-4D97-AF65-F5344CB8AC3E}">
        <p14:creationId xmlns:p14="http://schemas.microsoft.com/office/powerpoint/2010/main" val="25845701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dirty="0" smtClean="0">
                <a:solidFill>
                  <a:schemeClr val="tx1"/>
                </a:solidFill>
                <a:effectLst/>
                <a:latin typeface="+mn-lt"/>
                <a:ea typeface="+mn-ea"/>
                <a:cs typeface="+mn-cs"/>
              </a:rPr>
              <a:t>     The</a:t>
            </a:r>
            <a:r>
              <a:rPr lang="en-US" sz="1200" u="none" kern="1200" baseline="0" dirty="0" smtClean="0">
                <a:solidFill>
                  <a:schemeClr val="tx1"/>
                </a:solidFill>
                <a:effectLst/>
                <a:latin typeface="+mn-lt"/>
                <a:ea typeface="+mn-ea"/>
                <a:cs typeface="+mn-cs"/>
              </a:rPr>
              <a:t> four level of evaluation are as listed. Level one is the reaction level. It </a:t>
            </a:r>
            <a:r>
              <a:rPr lang="en-US" dirty="0" smtClean="0">
                <a:effectLst/>
              </a:rPr>
              <a:t>measures how your trainees reacted to the training. The</a:t>
            </a:r>
            <a:r>
              <a:rPr lang="en-US" baseline="0" dirty="0" smtClean="0">
                <a:effectLst/>
              </a:rPr>
              <a:t> goal is to make sure the trainees feel as though the training was effective and they have a positive response therefore, it is also important to measure their reaction.</a:t>
            </a:r>
            <a:r>
              <a:rPr lang="en-US" dirty="0" smtClean="0">
                <a:effectLst/>
              </a:rPr>
              <a:t> By</a:t>
            </a:r>
            <a:r>
              <a:rPr lang="en-US" baseline="0" dirty="0" smtClean="0">
                <a:effectLst/>
              </a:rPr>
              <a:t> measuring the reaction to the trainees allows improvements to be made in the future.</a:t>
            </a:r>
            <a:r>
              <a:rPr lang="en-US" dirty="0" smtClean="0">
                <a:effectLst/>
              </a:rPr>
              <a:t> Some</a:t>
            </a:r>
            <a:r>
              <a:rPr lang="en-US" baseline="0" dirty="0" smtClean="0">
                <a:effectLst/>
              </a:rPr>
              <a:t> questions you may ask include but are not limited to, “</a:t>
            </a:r>
            <a:r>
              <a:rPr lang="en-US" dirty="0" smtClean="0">
                <a:effectLst/>
              </a:rPr>
              <a:t> Did the trainees feel that the training was worth their time? Did they think that it was successful? What were the biggest strengths of the training, and the biggest weaknesses? Did they like the venue and presentation style?”</a:t>
            </a:r>
            <a:r>
              <a:rPr lang="en-US" baseline="0" dirty="0" smtClean="0">
                <a:effectLst/>
              </a:rPr>
              <a:t> Level two is the learning level. This is the time to assess h</a:t>
            </a:r>
            <a:r>
              <a:rPr lang="en-US" dirty="0" smtClean="0">
                <a:effectLst/>
              </a:rPr>
              <a:t>ow much has their knowledge increased as a result of the training. It</a:t>
            </a:r>
            <a:r>
              <a:rPr lang="en-US" baseline="0" dirty="0" smtClean="0">
                <a:effectLst/>
              </a:rPr>
              <a:t> is important to have a list of objectives to clearly note if the objective was met or not. </a:t>
            </a:r>
            <a:r>
              <a:rPr lang="en-US" dirty="0" smtClean="0">
                <a:effectLst/>
              </a:rPr>
              <a:t>Objectives can be</a:t>
            </a:r>
            <a:r>
              <a:rPr lang="en-US" baseline="0" dirty="0" smtClean="0">
                <a:effectLst/>
              </a:rPr>
              <a:t> measured in different ways such as addressing interest, skills, attitude or knowledge. Level three is the behavior level. This is when you evaluate if this change has effected the trainees behavior. By doing this assessment, this will allow you to determine how each person applies the change being implemented. Level four is analyzing </a:t>
            </a:r>
            <a:r>
              <a:rPr lang="en-US" dirty="0" smtClean="0">
                <a:effectLst/>
              </a:rPr>
              <a:t>final results of your training. This includes outcomes that have been determined to be good for the business, good for the employees and also good for the patients (Kirkpatrick's Four-Level Training Evaluation Model, 2013).</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B8AB087E-8C91-453C-819A-DE58240E361E}" type="slidenum">
              <a:rPr lang="en-US" smtClean="0"/>
              <a:t>19</a:t>
            </a:fld>
            <a:endParaRPr lang="en-US"/>
          </a:p>
        </p:txBody>
      </p:sp>
    </p:spTree>
    <p:extLst>
      <p:ext uri="{BB962C8B-B14F-4D97-AF65-F5344CB8AC3E}">
        <p14:creationId xmlns:p14="http://schemas.microsoft.com/office/powerpoint/2010/main" val="31987783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The cognitive evaluation theory is a theory used to evaluate the</a:t>
            </a:r>
            <a:r>
              <a:rPr lang="en-US" baseline="0" dirty="0" smtClean="0"/>
              <a:t> given task by the individual involved. If the trainee feels as though he or she is in control then he or she will be intrinsically motivated and no other factors are needed. This means that motivation to achieve task comes from within. Intrinsic factors include personal achievement and motivations  (Theories of Motivation, </a:t>
            </a:r>
            <a:r>
              <a:rPr lang="en-US" baseline="0" dirty="0" err="1" smtClean="0"/>
              <a:t>n.d.</a:t>
            </a:r>
            <a:r>
              <a:rPr lang="en-US" baseline="0" dirty="0" smtClean="0"/>
              <a:t>). </a:t>
            </a:r>
          </a:p>
          <a:p>
            <a:r>
              <a:rPr lang="en-US" baseline="0" dirty="0" smtClean="0"/>
              <a:t>     Evaluation of extrinsic factors is evaluation how a person is controlled by things such as pay or working conditions, things that are controlled by others. By understanding what factors a person is more influenced by you then can respond accordingly. For this purpose Kirkpatrick’s theory is more appropriate due to a more concrete evaluation (Cognitive Evaluation Theory, 2013).</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8AB087E-8C91-453C-819A-DE58240E361E}" type="slidenum">
              <a:rPr lang="en-US" smtClean="0"/>
              <a:t>20</a:t>
            </a:fld>
            <a:endParaRPr lang="en-US"/>
          </a:p>
        </p:txBody>
      </p:sp>
    </p:spTree>
    <p:extLst>
      <p:ext uri="{BB962C8B-B14F-4D97-AF65-F5344CB8AC3E}">
        <p14:creationId xmlns:p14="http://schemas.microsoft.com/office/powerpoint/2010/main" val="298020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Identification and assessment of needs is used to plan and manage healthcare services with the goal of health improvement. In 1972, J. Bradshaw suggested that there are four categories or different types of needs. The four types of needs are identified as normative, expressed, comparative, and felt. Normative needs refer to needs determined by experts and are based on research and professional opinion. Expressed needs refer to needs identified through observation of services used. Comparative needs refer to needs determined by comparing services used in one area with services used in another. Felt needs are needs identified based on what people actually say they need (</a:t>
            </a:r>
            <a:r>
              <a:rPr lang="en-US" baseline="0" dirty="0" err="1" smtClean="0"/>
              <a:t>Stirling</a:t>
            </a:r>
            <a:r>
              <a:rPr lang="en-US" baseline="0" dirty="0" smtClean="0"/>
              <a:t>, et al., 2010). </a:t>
            </a:r>
          </a:p>
          <a:p>
            <a:r>
              <a:rPr lang="en-US" baseline="0" dirty="0" smtClean="0"/>
              <a:t>     It is important to incorporate each type of need when implementing changes in an institution. A need is identified as a real need when it exhibits characteristics of each type of need. No perception of need is sufficient on its own. Therefore, using a combination of needs can strengthen proposals to policy changes. Each category of need exhibits weaknesses. Normative needs assume that experts are always right. Personal values are not taken into account unless they are the values of the expert. Expressed needs focus only on existing services and restrict policy changes. Comparative needs are based on the assumption that service needs are the same in the areas being compared. It is risky to use only felt needs because decisions may be made on a limited knowledge base (Carver, Ward, &amp; Talbot, 2008). </a:t>
            </a:r>
          </a:p>
          <a:p>
            <a:r>
              <a:rPr lang="en-US" baseline="0" dirty="0" smtClean="0"/>
              <a:t>    </a:t>
            </a:r>
          </a:p>
        </p:txBody>
      </p:sp>
      <p:sp>
        <p:nvSpPr>
          <p:cNvPr id="4" name="Slide Number Placeholder 3"/>
          <p:cNvSpPr>
            <a:spLocks noGrp="1"/>
          </p:cNvSpPr>
          <p:nvPr>
            <p:ph type="sldNum" sz="quarter" idx="10"/>
          </p:nvPr>
        </p:nvSpPr>
        <p:spPr/>
        <p:txBody>
          <a:bodyPr/>
          <a:lstStyle/>
          <a:p>
            <a:fld id="{B8AB087E-8C91-453C-819A-DE58240E361E}" type="slidenum">
              <a:rPr lang="en-US" smtClean="0"/>
              <a:t>3</a:t>
            </a:fld>
            <a:endParaRPr lang="en-US"/>
          </a:p>
        </p:txBody>
      </p:sp>
    </p:spTree>
    <p:extLst>
      <p:ext uri="{BB962C8B-B14F-4D97-AF65-F5344CB8AC3E}">
        <p14:creationId xmlns:p14="http://schemas.microsoft.com/office/powerpoint/2010/main" val="1159487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The institution assessed is a single physician primary care office located in Anniston, Alabama. The office is privately owned by the physician. The primary population treated at this facility is individuals starting at age 16. It is estimated that the physician sees approximately 200 patients per week. The staff includes the physician, office manager, two nurses, and receptionist. </a:t>
            </a:r>
          </a:p>
          <a:p>
            <a:r>
              <a:rPr lang="en-US" dirty="0" smtClean="0"/>
              <a:t>     The institution was assessed for needs and common issues as identified by the staff. Missed appointments are common and patients often fail to follow-up. This decreases the continuity of care patients could receive. Anniston’s multi-cultural population has grown in recent years increasing language barriers and decreasing effective communication skills. A variety of issues with noncompliance were identified. Patients are often noncompliant in regards to hypertension, diabetes, congestive heart failure, dietary modifications, and medications. </a:t>
            </a:r>
          </a:p>
          <a:p>
            <a:r>
              <a:rPr lang="en-US" dirty="0" smtClean="0"/>
              <a:t>     The institutional assessment was performed using Bradshaw’s Taxonomy of Social Needs. According to this assessment theory, needs can be grouped into four categories: normative, expressed, comparative, and felt. When a need exhibits characteristics of each type, it is identified as a real need. Therefore, the goal of this assessment was to find needs in the clinic that could be placed into all four categories. After talking to the staff, many needs were identified. It was then determined that the ultimate cause of the majority of needs in this clinic are directly related to insufficient health literacy. </a:t>
            </a:r>
          </a:p>
          <a:p>
            <a:r>
              <a:rPr lang="en-US" dirty="0" smtClean="0"/>
              <a:t>     Health literacy can be categorized as a normative need. Normative needs are those based on research and expert opinion. There has been a significant amount of research in recent years in an effort to increase health literacy. A report by the Institute of Medicine identifies health literacy as a priority in today’s complex health care systems (Health Literacy, 2013). </a:t>
            </a:r>
          </a:p>
          <a:p>
            <a:r>
              <a:rPr lang="en-US" dirty="0" smtClean="0"/>
              <a:t>     It is difficult to categorize health literacy as an expressed need. An expressed need is determined based on the number of people who have actually used a service (</a:t>
            </a:r>
            <a:r>
              <a:rPr lang="en-US" dirty="0" err="1" smtClean="0"/>
              <a:t>Stirling</a:t>
            </a:r>
            <a:r>
              <a:rPr lang="en-US" dirty="0" smtClean="0"/>
              <a:t>, et al., 2010). In this particular clinic there are no specific guidelines followed to enhance health literacy. Therefore, it cannot be proven that this service has been sought in the past. </a:t>
            </a:r>
          </a:p>
          <a:p>
            <a:r>
              <a:rPr lang="en-US" dirty="0" smtClean="0"/>
              <a:t>     Health literacy can be categorized as a comparative need. Comparative needs are determined by comparing needs in one area to those in an area with similar characteristics (</a:t>
            </a:r>
            <a:r>
              <a:rPr lang="en-US" dirty="0" err="1" smtClean="0"/>
              <a:t>Stirling</a:t>
            </a:r>
            <a:r>
              <a:rPr lang="en-US" dirty="0" smtClean="0"/>
              <a:t>, et al., 2010). For this institutional assessment, two sites were assessed and health literacy was ultimately identified as the common need at both sites.   </a:t>
            </a:r>
          </a:p>
          <a:p>
            <a:r>
              <a:rPr lang="en-US" dirty="0" smtClean="0"/>
              <a:t>     Health literacy can be categorized as a felt need. Felt needs are what people actually say they want or feel they need (Carver, Ward, &amp; Talbot, 2008). The staff at this particular institution expressed that patients need an increased knowledge regarding their health care. They agree that many of the issues they face on a daily basis are directly related to how well the patients understand the information they are given. </a:t>
            </a:r>
          </a:p>
          <a:p>
            <a:r>
              <a:rPr lang="en-US" dirty="0" smtClean="0"/>
              <a:t>    </a:t>
            </a:r>
          </a:p>
          <a:p>
            <a:r>
              <a:rPr lang="en-US" dirty="0" smtClean="0"/>
              <a:t>     </a:t>
            </a:r>
          </a:p>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B8AB087E-8C91-453C-819A-DE58240E361E}" type="slidenum">
              <a:rPr lang="en-US" smtClean="0"/>
              <a:t>4</a:t>
            </a:fld>
            <a:endParaRPr lang="en-US"/>
          </a:p>
        </p:txBody>
      </p:sp>
    </p:spTree>
    <p:extLst>
      <p:ext uri="{BB962C8B-B14F-4D97-AF65-F5344CB8AC3E}">
        <p14:creationId xmlns:p14="http://schemas.microsoft.com/office/powerpoint/2010/main" val="2564859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Maslow’s theory of motivation is founded upon the idea that humans subconsciously place their needs in a hierarchical order. These basic human needs are typically illustrated in a pyramid. Categories of needs are place in order of importance on the pyramid with fundamental needs on the lowest level. The lower level needs tend to dominate a person’s thinking until they are met. Once these are met the person can then progress up the pyramid and fulfill other needs.   Lower level needs are categorized as physiological needs. Physiological needs must be met prior to an individual meeting needs on any other level. Examples of physiological needs are food, water, and shelter. The next level up the pyramid is categorized as safety needs. This level refers to the person’s need to feel safe in their environment and have security in their health. The next level up the pyramid is categorized as love and belonging needs. The last two levels are categorized as the need for self-esteem and self-actualization. Maslow’s hierarchy of needs was used as a foundation for assessing the needs of a rural primary care clinic.   </a:t>
            </a:r>
            <a:endParaRPr lang="en-US" dirty="0"/>
          </a:p>
        </p:txBody>
      </p:sp>
      <p:sp>
        <p:nvSpPr>
          <p:cNvPr id="4" name="Slide Number Placeholder 3"/>
          <p:cNvSpPr>
            <a:spLocks noGrp="1"/>
          </p:cNvSpPr>
          <p:nvPr>
            <p:ph type="sldNum" sz="quarter" idx="10"/>
          </p:nvPr>
        </p:nvSpPr>
        <p:spPr/>
        <p:txBody>
          <a:bodyPr/>
          <a:lstStyle/>
          <a:p>
            <a:fld id="{B8AB087E-8C91-453C-819A-DE58240E361E}" type="slidenum">
              <a:rPr lang="en-US" smtClean="0"/>
              <a:t>5</a:t>
            </a:fld>
            <a:endParaRPr lang="en-US"/>
          </a:p>
        </p:txBody>
      </p:sp>
    </p:spTree>
    <p:extLst>
      <p:ext uri="{BB962C8B-B14F-4D97-AF65-F5344CB8AC3E}">
        <p14:creationId xmlns:p14="http://schemas.microsoft.com/office/powerpoint/2010/main" val="3712717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Maslow’s hierarchy of needs was used as a foundation for conducting a needs assessment in a rural Alabama primary care clinic. The clinic is a branch of a local hospital. This clinic treats approximately 110 patients a day. Most patients treated in this clinic have chronic diseases and are on complicated medication regimens. A nurse practitioner interviewed cites that medication non-compliance is one of the most prevalent issues with patients. Patients on anti-hypertensive medications often have elevated blood pressure upon assessment and diabetic patients typically report elevated blood glucose levels when checking them at home. Maslow’s hierarchy of needs was applied to this rural health clinic setting. The most basic needs for these patients are the same as the basic needs identified by Maslow, which are: the abilities to see, read and understand education materials presented to them on how to manage their diseases. Almost every patient seen in this clinic has the ability to see and read, however the nurse practitioner agrees that most patients are health-illiterate and do not understand instructions or written materials. Although the staff realizes that this is an issue teaching methods have not changed to cater to these patients. Understanding education regarding medications and disease regimens is a basic need that must be met for patients. Patients must meet this basic need in order to be compliant and effective in managing their disease. The next level refers to needs of loving and belonging. Patients’ desire to have relationships and experience feelings of love and belonging. Most all patients treated in this clinic have adequate family support and stable relationships needed to fulfill this need. The higher levels are termed esteem and self-actualization. These levels refer to patient self-confidence and problem solving in their disease management. Neither of these needs can be met prior to the patient meeting their basic need of understanding their required regimen (Best, Day, McCarthy, Darlington, &amp; Pinchbeck, 2008). For these reasons,</a:t>
            </a:r>
            <a:r>
              <a:rPr lang="en-US" sz="1200" kern="1200" baseline="0" dirty="0" smtClean="0">
                <a:solidFill>
                  <a:schemeClr val="tx1"/>
                </a:solidFill>
                <a:effectLst/>
                <a:latin typeface="+mn-lt"/>
                <a:ea typeface="+mn-ea"/>
                <a:cs typeface="+mn-cs"/>
              </a:rPr>
              <a:t> Maslow’s hierarchy of needs was chosen as the superior assessment theory for this particular project.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After conducting and evaluating this needs assessment the focus of our change should be on improving the most basic needs of this population. The most basic need of patients in this clinic is related to their low level of health literacy. Health literacy skills are required for patients to understand how to effectively manage their disease. Patients are ineffectively being taught how to manage their diseases which is leading to non-compliance and poor outcomes. These issues can be improved through utilizing effective teaching skills. Effective teaching skills can improve the health literacy of this population resulting in improved patient outcomes.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B8AB087E-8C91-453C-819A-DE58240E361E}" type="slidenum">
              <a:rPr lang="en-US" smtClean="0"/>
              <a:t>6</a:t>
            </a:fld>
            <a:endParaRPr lang="en-US"/>
          </a:p>
        </p:txBody>
      </p:sp>
    </p:spTree>
    <p:extLst>
      <p:ext uri="{BB962C8B-B14F-4D97-AF65-F5344CB8AC3E}">
        <p14:creationId xmlns:p14="http://schemas.microsoft.com/office/powerpoint/2010/main" val="4189701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The nature of the change is a new behavior. This particular change is identified as simple because there is no change to the ultimate goal of the clinic. There is only a change to the means to reach the goal. It is also identified as simple because the proposed change in behavior will only affect a single organization and the need is not emergent. The change would have been identified as complex if it had included a change in the goal, involved more than one organization, or the need was identified as emergent </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Ziv</a:t>
            </a:r>
            <a:r>
              <a:rPr lang="en-US" sz="1200" kern="1200" dirty="0" smtClean="0">
                <a:solidFill>
                  <a:schemeClr val="tx1"/>
                </a:solidFill>
                <a:effectLst/>
                <a:latin typeface="+mn-lt"/>
                <a:ea typeface="+mn-ea"/>
                <a:cs typeface="+mn-cs"/>
              </a:rPr>
              <a:t>, 2013).</a:t>
            </a:r>
            <a:r>
              <a:rPr lang="en-US" sz="1200" kern="1200" baseline="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AB087E-8C91-453C-819A-DE58240E361E}" type="slidenum">
              <a:rPr lang="en-US" smtClean="0"/>
              <a:t>7</a:t>
            </a:fld>
            <a:endParaRPr lang="en-US"/>
          </a:p>
        </p:txBody>
      </p:sp>
    </p:spTree>
    <p:extLst>
      <p:ext uri="{BB962C8B-B14F-4D97-AF65-F5344CB8AC3E}">
        <p14:creationId xmlns:p14="http://schemas.microsoft.com/office/powerpoint/2010/main" val="1678414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The need</a:t>
            </a:r>
            <a:r>
              <a:rPr lang="en-US" baseline="0" dirty="0" smtClean="0"/>
              <a:t> for better e</a:t>
            </a:r>
            <a:r>
              <a:rPr lang="en-US" dirty="0" smtClean="0"/>
              <a:t>ducation is important to each of the following stakeholders</a:t>
            </a:r>
            <a:r>
              <a:rPr lang="en-US" baseline="0" dirty="0" smtClean="0"/>
              <a:t> for different reasons.  </a:t>
            </a:r>
            <a:r>
              <a:rPr lang="en-US" dirty="0" smtClean="0"/>
              <a:t>Health providers’ main priority</a:t>
            </a:r>
            <a:r>
              <a:rPr lang="en-US" baseline="0" dirty="0" smtClean="0"/>
              <a:t> is to resolve health outcomes with the most appropriate care provided to the patient.  It is important for employers to be aware of patient needs in order to keep cost down and for positive employee productivity. Payers focus on cost effectiveness and management. Patients desire to have compassion along with patience and proper communication from the care providers. Based upon our needs assessment patients must meet their basic physiological needs first before advancing through the other levels of needs.  Education works towards improving the needs of safety and belonging.  Once these are met they can achieve esteem and self actualization which is the ultimate goal for the other three stakeholders. </a:t>
            </a:r>
          </a:p>
          <a:p>
            <a:endParaRPr lang="en-US" baseline="0" dirty="0" smtClean="0"/>
          </a:p>
          <a:p>
            <a:endParaRPr lang="en-US" baseline="0" dirty="0" smtClean="0"/>
          </a:p>
          <a:p>
            <a:endParaRPr lang="en-US" baseline="0" dirty="0" smtClean="0"/>
          </a:p>
          <a:p>
            <a:endParaRPr lang="en-US" baseline="0" dirty="0" smtClean="0"/>
          </a:p>
          <a:p>
            <a:r>
              <a:rPr lang="en-US" baseline="0" dirty="0" smtClean="0"/>
              <a:t>Reference </a:t>
            </a:r>
            <a:r>
              <a:rPr lang="en-US" dirty="0" smtClean="0">
                <a:effectLst/>
                <a:hlinkClick r:id="rId3"/>
              </a:rPr>
              <a:t>http://patientsafetyed.duhs.duke.edu/module_a/introduction/stakeholders.html</a:t>
            </a:r>
            <a:endParaRPr lang="en-US" dirty="0" smtClean="0">
              <a:effectLst/>
            </a:endParaRPr>
          </a:p>
          <a:p>
            <a:endParaRPr lang="en-US" baseline="0" dirty="0" smtClean="0">
              <a:effectLst/>
            </a:endParaRP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8AB087E-8C91-453C-819A-DE58240E361E}" type="slidenum">
              <a:rPr lang="en-US" smtClean="0"/>
              <a:t>8</a:t>
            </a:fld>
            <a:endParaRPr lang="en-US"/>
          </a:p>
        </p:txBody>
      </p:sp>
    </p:spTree>
    <p:extLst>
      <p:ext uri="{BB962C8B-B14F-4D97-AF65-F5344CB8AC3E}">
        <p14:creationId xmlns:p14="http://schemas.microsoft.com/office/powerpoint/2010/main" val="3524829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The focus of the change is not a national policy, guideline, or standard. The change is not a mandate with which the institution or agency must be in compliance. However, it is a national priority. A</a:t>
            </a:r>
            <a:r>
              <a:rPr lang="en-US" baseline="0" dirty="0" smtClean="0"/>
              <a:t> 2004 report by the Institute of Medicine indicates</a:t>
            </a:r>
            <a:r>
              <a:rPr lang="en-US" dirty="0" smtClean="0"/>
              <a:t> “efforts to improve quality and reduce cost and reduce disparities cannot succeed without simultaneous improvements in health literacy” (Health Literacy, 2013).</a:t>
            </a:r>
            <a:endParaRPr lang="en-US" dirty="0"/>
          </a:p>
        </p:txBody>
      </p:sp>
      <p:sp>
        <p:nvSpPr>
          <p:cNvPr id="4" name="Slide Number Placeholder 3"/>
          <p:cNvSpPr>
            <a:spLocks noGrp="1"/>
          </p:cNvSpPr>
          <p:nvPr>
            <p:ph type="sldNum" sz="quarter" idx="10"/>
          </p:nvPr>
        </p:nvSpPr>
        <p:spPr/>
        <p:txBody>
          <a:bodyPr/>
          <a:lstStyle/>
          <a:p>
            <a:fld id="{B8AB087E-8C91-453C-819A-DE58240E361E}" type="slidenum">
              <a:rPr lang="en-US" smtClean="0"/>
              <a:t>9</a:t>
            </a:fld>
            <a:endParaRPr lang="en-US"/>
          </a:p>
        </p:txBody>
      </p:sp>
    </p:spTree>
    <p:extLst>
      <p:ext uri="{BB962C8B-B14F-4D97-AF65-F5344CB8AC3E}">
        <p14:creationId xmlns:p14="http://schemas.microsoft.com/office/powerpoint/2010/main" val="3440971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From a 2003 study conducted by the US Department of Education approximately 80 million adults in the United Stated have limited health literacy. For this reason the Affordable Care Act (ACA) addresses the need for greater attention to health literacy by enacting provisions to clearly communicate health information, promote prevention, be patient-centered and create medical or health homes, assure equity and cultural competencies, and deliver high quality care (Health Literacy, 2013).</a:t>
            </a:r>
          </a:p>
          <a:p>
            <a:endParaRPr lang="en-US" dirty="0"/>
          </a:p>
        </p:txBody>
      </p:sp>
      <p:sp>
        <p:nvSpPr>
          <p:cNvPr id="4" name="Slide Number Placeholder 3"/>
          <p:cNvSpPr>
            <a:spLocks noGrp="1"/>
          </p:cNvSpPr>
          <p:nvPr>
            <p:ph type="sldNum" sz="quarter" idx="10"/>
          </p:nvPr>
        </p:nvSpPr>
        <p:spPr/>
        <p:txBody>
          <a:bodyPr/>
          <a:lstStyle/>
          <a:p>
            <a:fld id="{B8AB087E-8C91-453C-819A-DE58240E361E}" type="slidenum">
              <a:rPr lang="en-US" smtClean="0"/>
              <a:t>10</a:t>
            </a:fld>
            <a:endParaRPr lang="en-US"/>
          </a:p>
        </p:txBody>
      </p:sp>
    </p:spTree>
    <p:extLst>
      <p:ext uri="{BB962C8B-B14F-4D97-AF65-F5344CB8AC3E}">
        <p14:creationId xmlns:p14="http://schemas.microsoft.com/office/powerpoint/2010/main" val="705651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71D8D0-EE81-4DEB-9498-710E5D9803BD}"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D8D3B-3D19-443B-8AC5-5E8C427C1426}" type="slidenum">
              <a:rPr lang="en-US" smtClean="0"/>
              <a:t>‹#›</a:t>
            </a:fld>
            <a:endParaRPr lang="en-US"/>
          </a:p>
        </p:txBody>
      </p:sp>
    </p:spTree>
    <p:extLst>
      <p:ext uri="{BB962C8B-B14F-4D97-AF65-F5344CB8AC3E}">
        <p14:creationId xmlns:p14="http://schemas.microsoft.com/office/powerpoint/2010/main" val="2070157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71D8D0-EE81-4DEB-9498-710E5D9803BD}"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D8D3B-3D19-443B-8AC5-5E8C427C1426}" type="slidenum">
              <a:rPr lang="en-US" smtClean="0"/>
              <a:t>‹#›</a:t>
            </a:fld>
            <a:endParaRPr lang="en-US"/>
          </a:p>
        </p:txBody>
      </p:sp>
    </p:spTree>
    <p:extLst>
      <p:ext uri="{BB962C8B-B14F-4D97-AF65-F5344CB8AC3E}">
        <p14:creationId xmlns:p14="http://schemas.microsoft.com/office/powerpoint/2010/main" val="2231616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71D8D0-EE81-4DEB-9498-710E5D9803BD}"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D8D3B-3D19-443B-8AC5-5E8C427C142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0988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71D8D0-EE81-4DEB-9498-710E5D9803BD}"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D8D3B-3D19-443B-8AC5-5E8C427C1426}" type="slidenum">
              <a:rPr lang="en-US" smtClean="0"/>
              <a:t>‹#›</a:t>
            </a:fld>
            <a:endParaRPr lang="en-US"/>
          </a:p>
        </p:txBody>
      </p:sp>
    </p:spTree>
    <p:extLst>
      <p:ext uri="{BB962C8B-B14F-4D97-AF65-F5344CB8AC3E}">
        <p14:creationId xmlns:p14="http://schemas.microsoft.com/office/powerpoint/2010/main" val="4261998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71D8D0-EE81-4DEB-9498-710E5D9803BD}"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D8D3B-3D19-443B-8AC5-5E8C427C142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75033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71D8D0-EE81-4DEB-9498-710E5D9803BD}"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D8D3B-3D19-443B-8AC5-5E8C427C1426}" type="slidenum">
              <a:rPr lang="en-US" smtClean="0"/>
              <a:t>‹#›</a:t>
            </a:fld>
            <a:endParaRPr lang="en-US"/>
          </a:p>
        </p:txBody>
      </p:sp>
    </p:spTree>
    <p:extLst>
      <p:ext uri="{BB962C8B-B14F-4D97-AF65-F5344CB8AC3E}">
        <p14:creationId xmlns:p14="http://schemas.microsoft.com/office/powerpoint/2010/main" val="476871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71D8D0-EE81-4DEB-9498-710E5D9803BD}"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D8D3B-3D19-443B-8AC5-5E8C427C1426}" type="slidenum">
              <a:rPr lang="en-US" smtClean="0"/>
              <a:t>‹#›</a:t>
            </a:fld>
            <a:endParaRPr lang="en-US"/>
          </a:p>
        </p:txBody>
      </p:sp>
    </p:spTree>
    <p:extLst>
      <p:ext uri="{BB962C8B-B14F-4D97-AF65-F5344CB8AC3E}">
        <p14:creationId xmlns:p14="http://schemas.microsoft.com/office/powerpoint/2010/main" val="30434525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71D8D0-EE81-4DEB-9498-710E5D9803BD}"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D8D3B-3D19-443B-8AC5-5E8C427C1426}" type="slidenum">
              <a:rPr lang="en-US" smtClean="0"/>
              <a:t>‹#›</a:t>
            </a:fld>
            <a:endParaRPr lang="en-US"/>
          </a:p>
        </p:txBody>
      </p:sp>
    </p:spTree>
    <p:extLst>
      <p:ext uri="{BB962C8B-B14F-4D97-AF65-F5344CB8AC3E}">
        <p14:creationId xmlns:p14="http://schemas.microsoft.com/office/powerpoint/2010/main" val="1749628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71D8D0-EE81-4DEB-9498-710E5D9803BD}"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D8D3B-3D19-443B-8AC5-5E8C427C1426}" type="slidenum">
              <a:rPr lang="en-US" smtClean="0"/>
              <a:t>‹#›</a:t>
            </a:fld>
            <a:endParaRPr lang="en-US"/>
          </a:p>
        </p:txBody>
      </p:sp>
    </p:spTree>
    <p:extLst>
      <p:ext uri="{BB962C8B-B14F-4D97-AF65-F5344CB8AC3E}">
        <p14:creationId xmlns:p14="http://schemas.microsoft.com/office/powerpoint/2010/main" val="3220176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71D8D0-EE81-4DEB-9498-710E5D9803BD}"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D8D3B-3D19-443B-8AC5-5E8C427C1426}" type="slidenum">
              <a:rPr lang="en-US" smtClean="0"/>
              <a:t>‹#›</a:t>
            </a:fld>
            <a:endParaRPr lang="en-US"/>
          </a:p>
        </p:txBody>
      </p:sp>
    </p:spTree>
    <p:extLst>
      <p:ext uri="{BB962C8B-B14F-4D97-AF65-F5344CB8AC3E}">
        <p14:creationId xmlns:p14="http://schemas.microsoft.com/office/powerpoint/2010/main" val="691040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71D8D0-EE81-4DEB-9498-710E5D9803BD}" type="datetimeFigureOut">
              <a:rPr lang="en-US" smtClean="0"/>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ED8D3B-3D19-443B-8AC5-5E8C427C1426}" type="slidenum">
              <a:rPr lang="en-US" smtClean="0"/>
              <a:t>‹#›</a:t>
            </a:fld>
            <a:endParaRPr lang="en-US"/>
          </a:p>
        </p:txBody>
      </p:sp>
    </p:spTree>
    <p:extLst>
      <p:ext uri="{BB962C8B-B14F-4D97-AF65-F5344CB8AC3E}">
        <p14:creationId xmlns:p14="http://schemas.microsoft.com/office/powerpoint/2010/main" val="2553584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71D8D0-EE81-4DEB-9498-710E5D9803BD}" type="datetimeFigureOut">
              <a:rPr lang="en-US" smtClean="0"/>
              <a:t>4/19/2015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ED8D3B-3D19-443B-8AC5-5E8C427C1426}" type="slidenum">
              <a:rPr lang="en-US" smtClean="0"/>
              <a:t>‹#›</a:t>
            </a:fld>
            <a:endParaRPr lang="en-US"/>
          </a:p>
        </p:txBody>
      </p:sp>
    </p:spTree>
    <p:extLst>
      <p:ext uri="{BB962C8B-B14F-4D97-AF65-F5344CB8AC3E}">
        <p14:creationId xmlns:p14="http://schemas.microsoft.com/office/powerpoint/2010/main" val="1729332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71D8D0-EE81-4DEB-9498-710E5D9803BD}" type="datetimeFigureOut">
              <a:rPr lang="en-US" smtClean="0"/>
              <a:t>4/19/2015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ED8D3B-3D19-443B-8AC5-5E8C427C1426}" type="slidenum">
              <a:rPr lang="en-US" smtClean="0"/>
              <a:t>‹#›</a:t>
            </a:fld>
            <a:endParaRPr lang="en-US"/>
          </a:p>
        </p:txBody>
      </p:sp>
    </p:spTree>
    <p:extLst>
      <p:ext uri="{BB962C8B-B14F-4D97-AF65-F5344CB8AC3E}">
        <p14:creationId xmlns:p14="http://schemas.microsoft.com/office/powerpoint/2010/main" val="300263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71D8D0-EE81-4DEB-9498-710E5D9803BD}" type="datetimeFigureOut">
              <a:rPr lang="en-US" smtClean="0"/>
              <a:t>4/19/2015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ED8D3B-3D19-443B-8AC5-5E8C427C1426}" type="slidenum">
              <a:rPr lang="en-US" smtClean="0"/>
              <a:t>‹#›</a:t>
            </a:fld>
            <a:endParaRPr lang="en-US"/>
          </a:p>
        </p:txBody>
      </p:sp>
    </p:spTree>
    <p:extLst>
      <p:ext uri="{BB962C8B-B14F-4D97-AF65-F5344CB8AC3E}">
        <p14:creationId xmlns:p14="http://schemas.microsoft.com/office/powerpoint/2010/main" val="1231038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71D8D0-EE81-4DEB-9498-710E5D9803BD}" type="datetimeFigureOut">
              <a:rPr lang="en-US" smtClean="0"/>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ED8D3B-3D19-443B-8AC5-5E8C427C1426}" type="slidenum">
              <a:rPr lang="en-US" smtClean="0"/>
              <a:t>‹#›</a:t>
            </a:fld>
            <a:endParaRPr lang="en-US"/>
          </a:p>
        </p:txBody>
      </p:sp>
    </p:spTree>
    <p:extLst>
      <p:ext uri="{BB962C8B-B14F-4D97-AF65-F5344CB8AC3E}">
        <p14:creationId xmlns:p14="http://schemas.microsoft.com/office/powerpoint/2010/main" val="4147031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71D8D0-EE81-4DEB-9498-710E5D9803BD}" type="datetimeFigureOut">
              <a:rPr lang="en-US" smtClean="0"/>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ED8D3B-3D19-443B-8AC5-5E8C427C1426}" type="slidenum">
              <a:rPr lang="en-US" smtClean="0"/>
              <a:t>‹#›</a:t>
            </a:fld>
            <a:endParaRPr lang="en-US"/>
          </a:p>
        </p:txBody>
      </p:sp>
    </p:spTree>
    <p:extLst>
      <p:ext uri="{BB962C8B-B14F-4D97-AF65-F5344CB8AC3E}">
        <p14:creationId xmlns:p14="http://schemas.microsoft.com/office/powerpoint/2010/main" val="2724785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71D8D0-EE81-4DEB-9498-710E5D9803BD}" type="datetimeFigureOut">
              <a:rPr lang="en-US" smtClean="0"/>
              <a:t>4/19/2015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0ED8D3B-3D19-443B-8AC5-5E8C427C1426}" type="slidenum">
              <a:rPr lang="en-US" smtClean="0"/>
              <a:t>‹#›</a:t>
            </a:fld>
            <a:endParaRPr lang="en-US"/>
          </a:p>
        </p:txBody>
      </p:sp>
    </p:spTree>
    <p:extLst>
      <p:ext uri="{BB962C8B-B14F-4D97-AF65-F5344CB8AC3E}">
        <p14:creationId xmlns:p14="http://schemas.microsoft.com/office/powerpoint/2010/main" val="289203522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nnlm.gov/outreach/consumer/hlthlit.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Institutional Assessment </a:t>
            </a:r>
            <a:endParaRPr lang="en-US" dirty="0"/>
          </a:p>
        </p:txBody>
      </p:sp>
      <p:sp>
        <p:nvSpPr>
          <p:cNvPr id="3" name="Subtitle 2"/>
          <p:cNvSpPr>
            <a:spLocks noGrp="1"/>
          </p:cNvSpPr>
          <p:nvPr>
            <p:ph type="subTitle" idx="1"/>
          </p:nvPr>
        </p:nvSpPr>
        <p:spPr/>
        <p:txBody>
          <a:bodyPr>
            <a:normAutofit/>
          </a:bodyPr>
          <a:lstStyle/>
          <a:p>
            <a:pPr algn="ctr"/>
            <a:r>
              <a:rPr lang="en-US" sz="2000" b="1" dirty="0" smtClean="0"/>
              <a:t>Dana Burns, Kailey Hamrick, Holland Porter and Abby Ward</a:t>
            </a:r>
          </a:p>
          <a:p>
            <a:pPr algn="ctr"/>
            <a:r>
              <a:rPr lang="en-US" sz="2000" b="1" dirty="0" smtClean="0"/>
              <a:t>November 1, 2013</a:t>
            </a:r>
            <a:endParaRPr lang="en-US" sz="2000" b="1" dirty="0"/>
          </a:p>
        </p:txBody>
      </p:sp>
    </p:spTree>
    <p:extLst>
      <p:ext uri="{BB962C8B-B14F-4D97-AF65-F5344CB8AC3E}">
        <p14:creationId xmlns:p14="http://schemas.microsoft.com/office/powerpoint/2010/main" val="2086965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Focus of Change</a:t>
            </a:r>
            <a:endParaRPr lang="en-US" sz="4800" dirty="0"/>
          </a:p>
        </p:txBody>
      </p:sp>
      <p:sp>
        <p:nvSpPr>
          <p:cNvPr id="3" name="Content Placeholder 2"/>
          <p:cNvSpPr>
            <a:spLocks noGrp="1"/>
          </p:cNvSpPr>
          <p:nvPr>
            <p:ph idx="1"/>
          </p:nvPr>
        </p:nvSpPr>
        <p:spPr/>
        <p:txBody>
          <a:bodyPr/>
          <a:lstStyle/>
          <a:p>
            <a:r>
              <a:rPr lang="en-US" sz="3200" dirty="0"/>
              <a:t>“From a 2003 study conducted by the US Department of </a:t>
            </a:r>
            <a:r>
              <a:rPr lang="en-US" sz="3200" dirty="0" smtClean="0"/>
              <a:t>Education, </a:t>
            </a:r>
            <a:r>
              <a:rPr lang="en-US" sz="3200" dirty="0"/>
              <a:t>approximately 80 million adults in the United Stated have limited health literacy” (Health Literacy, 2013</a:t>
            </a:r>
            <a:r>
              <a:rPr lang="en-US" sz="3200" dirty="0" smtClean="0"/>
              <a:t>).</a:t>
            </a:r>
            <a:endParaRPr lang="en-US" sz="3200" dirty="0"/>
          </a:p>
          <a:p>
            <a:pPr marL="0" indent="0">
              <a:buNone/>
            </a:pPr>
            <a:endParaRPr lang="en-US" dirty="0"/>
          </a:p>
          <a:p>
            <a:endParaRPr lang="en-US" dirty="0"/>
          </a:p>
        </p:txBody>
      </p:sp>
    </p:spTree>
    <p:extLst>
      <p:ext uri="{BB962C8B-B14F-4D97-AF65-F5344CB8AC3E}">
        <p14:creationId xmlns:p14="http://schemas.microsoft.com/office/powerpoint/2010/main" val="870323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t>Conceptual Frameworks for Change</a:t>
            </a:r>
            <a:endParaRPr lang="en-US" sz="4800" dirty="0"/>
          </a:p>
        </p:txBody>
      </p:sp>
      <p:sp>
        <p:nvSpPr>
          <p:cNvPr id="3" name="Content Placeholder 2"/>
          <p:cNvSpPr>
            <a:spLocks noGrp="1"/>
          </p:cNvSpPr>
          <p:nvPr>
            <p:ph idx="1"/>
          </p:nvPr>
        </p:nvSpPr>
        <p:spPr>
          <a:xfrm>
            <a:off x="677334" y="2809886"/>
            <a:ext cx="8596668" cy="3880773"/>
          </a:xfrm>
        </p:spPr>
        <p:txBody>
          <a:bodyPr>
            <a:normAutofit/>
          </a:bodyPr>
          <a:lstStyle/>
          <a:p>
            <a:r>
              <a:rPr lang="en-US" sz="3600" dirty="0" err="1" smtClean="0"/>
              <a:t>Rosswurm</a:t>
            </a:r>
            <a:r>
              <a:rPr lang="en-US" sz="3600" dirty="0" smtClean="0"/>
              <a:t> and </a:t>
            </a:r>
            <a:r>
              <a:rPr lang="en-US" sz="3600" dirty="0" err="1" smtClean="0"/>
              <a:t>Larrabees</a:t>
            </a:r>
            <a:r>
              <a:rPr lang="en-US" sz="3600" dirty="0" smtClean="0"/>
              <a:t>’</a:t>
            </a:r>
          </a:p>
          <a:p>
            <a:r>
              <a:rPr lang="en-US" sz="3600" dirty="0" err="1" smtClean="0"/>
              <a:t>Lewins</a:t>
            </a:r>
            <a:r>
              <a:rPr lang="en-US" sz="3600" dirty="0" smtClean="0"/>
              <a:t>’ Change Management Theory</a:t>
            </a:r>
            <a:endParaRPr lang="en-US" sz="3600" dirty="0"/>
          </a:p>
        </p:txBody>
      </p:sp>
    </p:spTree>
    <p:extLst>
      <p:ext uri="{BB962C8B-B14F-4D97-AF65-F5344CB8AC3E}">
        <p14:creationId xmlns:p14="http://schemas.microsoft.com/office/powerpoint/2010/main" val="2981549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err="1" smtClean="0"/>
              <a:t>Rosswurm</a:t>
            </a:r>
            <a:r>
              <a:rPr lang="en-US" sz="4400" dirty="0" smtClean="0"/>
              <a:t> and </a:t>
            </a:r>
            <a:r>
              <a:rPr lang="en-US" sz="4400" dirty="0" err="1" smtClean="0"/>
              <a:t>Larrabees</a:t>
            </a:r>
            <a:r>
              <a:rPr lang="en-US" sz="4400" dirty="0" smtClean="0"/>
              <a:t>’ Model</a:t>
            </a:r>
            <a:endParaRPr lang="en-US" sz="4400" dirty="0"/>
          </a:p>
        </p:txBody>
      </p:sp>
      <p:sp>
        <p:nvSpPr>
          <p:cNvPr id="3" name="Content Placeholder 2"/>
          <p:cNvSpPr>
            <a:spLocks noGrp="1"/>
          </p:cNvSpPr>
          <p:nvPr>
            <p:ph idx="1"/>
          </p:nvPr>
        </p:nvSpPr>
        <p:spPr>
          <a:xfrm>
            <a:off x="677334" y="1640541"/>
            <a:ext cx="8596668" cy="4787153"/>
          </a:xfrm>
        </p:spPr>
        <p:txBody>
          <a:bodyPr>
            <a:noAutofit/>
          </a:bodyPr>
          <a:lstStyle/>
          <a:p>
            <a:pPr marL="514350" indent="-514350">
              <a:buAutoNum type="arabicPeriod"/>
            </a:pPr>
            <a:r>
              <a:rPr lang="en-US" sz="2800" dirty="0"/>
              <a:t>A</a:t>
            </a:r>
            <a:r>
              <a:rPr lang="en-US" sz="2800" dirty="0" smtClean="0"/>
              <a:t>ssess </a:t>
            </a:r>
            <a:r>
              <a:rPr lang="en-US" sz="2800" dirty="0"/>
              <a:t>the need for change in </a:t>
            </a:r>
            <a:r>
              <a:rPr lang="en-US" sz="2800" dirty="0" smtClean="0"/>
              <a:t>practice.</a:t>
            </a:r>
          </a:p>
          <a:p>
            <a:pPr marL="514350" indent="-514350">
              <a:buAutoNum type="arabicPeriod"/>
            </a:pPr>
            <a:r>
              <a:rPr lang="en-US" sz="2800" dirty="0"/>
              <a:t>L</a:t>
            </a:r>
            <a:r>
              <a:rPr lang="en-US" sz="2800" dirty="0" smtClean="0"/>
              <a:t>ink </a:t>
            </a:r>
            <a:r>
              <a:rPr lang="en-US" sz="2800" dirty="0"/>
              <a:t>the problem with interventions and outcomes using standardized classifications and </a:t>
            </a:r>
            <a:r>
              <a:rPr lang="en-US" sz="2800" dirty="0" smtClean="0"/>
              <a:t>language.</a:t>
            </a:r>
          </a:p>
          <a:p>
            <a:pPr marL="514350" indent="-514350">
              <a:buAutoNum type="arabicPeriod"/>
            </a:pPr>
            <a:r>
              <a:rPr lang="en-US" sz="2800" dirty="0" smtClean="0"/>
              <a:t>Synthesize </a:t>
            </a:r>
            <a:r>
              <a:rPr lang="en-US" sz="2800" dirty="0"/>
              <a:t>best </a:t>
            </a:r>
            <a:r>
              <a:rPr lang="en-US" sz="2800" dirty="0" smtClean="0"/>
              <a:t>evidence.</a:t>
            </a:r>
          </a:p>
          <a:p>
            <a:pPr marL="514350" indent="-514350">
              <a:buAutoNum type="arabicPeriod"/>
            </a:pPr>
            <a:r>
              <a:rPr lang="en-US" sz="2800" dirty="0"/>
              <a:t>D</a:t>
            </a:r>
            <a:r>
              <a:rPr lang="en-US" sz="2800" dirty="0" smtClean="0"/>
              <a:t>esign </a:t>
            </a:r>
            <a:r>
              <a:rPr lang="en-US" sz="2800" dirty="0"/>
              <a:t>change(s) in </a:t>
            </a:r>
            <a:r>
              <a:rPr lang="en-US" sz="2800" dirty="0" smtClean="0"/>
              <a:t>practice.</a:t>
            </a:r>
          </a:p>
          <a:p>
            <a:pPr marL="514350" indent="-514350">
              <a:buAutoNum type="arabicPeriod"/>
            </a:pPr>
            <a:r>
              <a:rPr lang="en-US" sz="2800" dirty="0"/>
              <a:t>I</a:t>
            </a:r>
            <a:r>
              <a:rPr lang="en-US" sz="2800" dirty="0" smtClean="0"/>
              <a:t>mplement </a:t>
            </a:r>
            <a:r>
              <a:rPr lang="en-US" sz="2800" dirty="0"/>
              <a:t>and evaluate the </a:t>
            </a:r>
            <a:r>
              <a:rPr lang="en-US" sz="2800" dirty="0" smtClean="0"/>
              <a:t>change.</a:t>
            </a:r>
          </a:p>
          <a:p>
            <a:pPr marL="514350" indent="-514350">
              <a:buAutoNum type="arabicPeriod"/>
            </a:pPr>
            <a:r>
              <a:rPr lang="en-US" sz="2800" dirty="0"/>
              <a:t>I</a:t>
            </a:r>
            <a:r>
              <a:rPr lang="en-US" sz="2800" dirty="0" smtClean="0"/>
              <a:t>ntegrate </a:t>
            </a:r>
            <a:r>
              <a:rPr lang="en-US" sz="2800" dirty="0"/>
              <a:t>and maintain the practice change. </a:t>
            </a:r>
          </a:p>
        </p:txBody>
      </p:sp>
    </p:spTree>
    <p:extLst>
      <p:ext uri="{BB962C8B-B14F-4D97-AF65-F5344CB8AC3E}">
        <p14:creationId xmlns:p14="http://schemas.microsoft.com/office/powerpoint/2010/main" val="3408869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err="1" smtClean="0"/>
              <a:t>Lewins</a:t>
            </a:r>
            <a:r>
              <a:rPr lang="en-US" sz="4800" dirty="0" smtClean="0"/>
              <a:t>’ Change Management Theory</a:t>
            </a:r>
            <a:endParaRPr lang="en-US" sz="4800" dirty="0"/>
          </a:p>
        </p:txBody>
      </p:sp>
      <p:sp>
        <p:nvSpPr>
          <p:cNvPr id="3" name="Content Placeholder 2"/>
          <p:cNvSpPr>
            <a:spLocks noGrp="1"/>
          </p:cNvSpPr>
          <p:nvPr>
            <p:ph idx="1"/>
          </p:nvPr>
        </p:nvSpPr>
        <p:spPr/>
        <p:txBody>
          <a:bodyPr>
            <a:normAutofit/>
          </a:bodyPr>
          <a:lstStyle/>
          <a:p>
            <a:r>
              <a:rPr lang="en-US" sz="3600" dirty="0" smtClean="0"/>
              <a:t>Unfreezing</a:t>
            </a:r>
          </a:p>
          <a:p>
            <a:r>
              <a:rPr lang="en-US" sz="3600" dirty="0" smtClean="0"/>
              <a:t>Change</a:t>
            </a:r>
          </a:p>
          <a:p>
            <a:r>
              <a:rPr lang="en-US" sz="3600" dirty="0" smtClean="0"/>
              <a:t>Refreezing</a:t>
            </a:r>
            <a:endParaRPr lang="en-US" sz="3600" dirty="0"/>
          </a:p>
        </p:txBody>
      </p:sp>
    </p:spTree>
    <p:extLst>
      <p:ext uri="{BB962C8B-B14F-4D97-AF65-F5344CB8AC3E}">
        <p14:creationId xmlns:p14="http://schemas.microsoft.com/office/powerpoint/2010/main" val="1508279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normAutofit/>
          </a:bodyPr>
          <a:lstStyle/>
          <a:p>
            <a:pPr algn="ctr"/>
            <a:r>
              <a:rPr lang="en-US" sz="4800" dirty="0" smtClean="0"/>
              <a:t>Applying </a:t>
            </a:r>
            <a:r>
              <a:rPr lang="en-US" sz="4800" dirty="0" err="1" smtClean="0"/>
              <a:t>Lewin’s</a:t>
            </a:r>
            <a:r>
              <a:rPr lang="en-US" sz="4800" dirty="0" smtClean="0"/>
              <a:t> Theory</a:t>
            </a:r>
            <a:endParaRPr lang="en-US" sz="4800" dirty="0"/>
          </a:p>
        </p:txBody>
      </p:sp>
      <p:sp>
        <p:nvSpPr>
          <p:cNvPr id="3" name="Content Placeholder 2"/>
          <p:cNvSpPr>
            <a:spLocks noGrp="1"/>
          </p:cNvSpPr>
          <p:nvPr>
            <p:ph idx="1"/>
          </p:nvPr>
        </p:nvSpPr>
        <p:spPr/>
        <p:txBody>
          <a:bodyPr>
            <a:normAutofit fontScale="92500" lnSpcReduction="10000"/>
          </a:bodyPr>
          <a:lstStyle/>
          <a:p>
            <a:r>
              <a:rPr lang="en-US" sz="2600" dirty="0" smtClean="0"/>
              <a:t>Unfreezing- What is wrong? </a:t>
            </a:r>
            <a:r>
              <a:rPr lang="en-US" sz="2600" dirty="0"/>
              <a:t>W</a:t>
            </a:r>
            <a:r>
              <a:rPr lang="en-US" sz="2600" dirty="0" smtClean="0"/>
              <a:t>hy change is needed.</a:t>
            </a:r>
          </a:p>
          <a:p>
            <a:r>
              <a:rPr lang="en-US" sz="2600" dirty="0" smtClean="0"/>
              <a:t>Change- </a:t>
            </a:r>
            <a:r>
              <a:rPr lang="en-US" sz="2600" dirty="0"/>
              <a:t>I</a:t>
            </a:r>
            <a:r>
              <a:rPr lang="en-US" sz="2600" dirty="0" smtClean="0"/>
              <a:t>ntroducing new education guides.</a:t>
            </a:r>
          </a:p>
          <a:p>
            <a:pPr lvl="1"/>
            <a:r>
              <a:rPr lang="en-US" sz="2400" dirty="0" smtClean="0"/>
              <a:t>Sticking to One </a:t>
            </a:r>
            <a:r>
              <a:rPr lang="en-US" sz="2400" dirty="0"/>
              <a:t>I</a:t>
            </a:r>
            <a:r>
              <a:rPr lang="en-US" sz="2400" dirty="0" smtClean="0"/>
              <a:t>dea</a:t>
            </a:r>
          </a:p>
          <a:p>
            <a:pPr lvl="1"/>
            <a:r>
              <a:rPr lang="en-US" sz="2400" dirty="0" smtClean="0"/>
              <a:t>Focus on Need</a:t>
            </a:r>
          </a:p>
          <a:p>
            <a:pPr lvl="1"/>
            <a:r>
              <a:rPr lang="en-US" sz="2400" dirty="0" smtClean="0"/>
              <a:t>Avoid </a:t>
            </a:r>
            <a:r>
              <a:rPr lang="en-US" sz="2400" dirty="0"/>
              <a:t>L</a:t>
            </a:r>
            <a:r>
              <a:rPr lang="en-US" sz="2400" dirty="0" smtClean="0"/>
              <a:t>engthy </a:t>
            </a:r>
            <a:r>
              <a:rPr lang="en-US" sz="2400" dirty="0"/>
              <a:t>L</a:t>
            </a:r>
            <a:r>
              <a:rPr lang="en-US" sz="2400" dirty="0" smtClean="0"/>
              <a:t>ist</a:t>
            </a:r>
          </a:p>
          <a:p>
            <a:pPr lvl="1"/>
            <a:r>
              <a:rPr lang="en-US" sz="2400" dirty="0" smtClean="0"/>
              <a:t>Use </a:t>
            </a:r>
            <a:r>
              <a:rPr lang="en-US" sz="2400" dirty="0"/>
              <a:t>A</a:t>
            </a:r>
            <a:r>
              <a:rPr lang="en-US" sz="2400" dirty="0" smtClean="0"/>
              <a:t>ctive </a:t>
            </a:r>
            <a:r>
              <a:rPr lang="en-US" sz="2400" dirty="0"/>
              <a:t>V</a:t>
            </a:r>
            <a:r>
              <a:rPr lang="en-US" sz="2400" dirty="0" smtClean="0"/>
              <a:t>oice</a:t>
            </a:r>
          </a:p>
          <a:p>
            <a:pPr lvl="1"/>
            <a:r>
              <a:rPr lang="en-US" sz="2400" dirty="0" smtClean="0"/>
              <a:t>Limit </a:t>
            </a:r>
            <a:r>
              <a:rPr lang="en-US" sz="2400" dirty="0"/>
              <a:t>J</a:t>
            </a:r>
            <a:r>
              <a:rPr lang="en-US" sz="2400" dirty="0" smtClean="0"/>
              <a:t>argon </a:t>
            </a:r>
          </a:p>
          <a:p>
            <a:r>
              <a:rPr lang="en-US" sz="2600" dirty="0" smtClean="0"/>
              <a:t>Refreezing- Enforcement of change and continued education and resources available to stakeholders.</a:t>
            </a:r>
          </a:p>
          <a:p>
            <a:pPr marL="0" indent="0">
              <a:buNone/>
            </a:pPr>
            <a:endParaRPr lang="en-US" dirty="0"/>
          </a:p>
        </p:txBody>
      </p:sp>
    </p:spTree>
    <p:extLst>
      <p:ext uri="{BB962C8B-B14F-4D97-AF65-F5344CB8AC3E}">
        <p14:creationId xmlns:p14="http://schemas.microsoft.com/office/powerpoint/2010/main" val="996120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Vested Interest</a:t>
            </a:r>
            <a:endParaRPr lang="en-US" sz="4800" dirty="0"/>
          </a:p>
        </p:txBody>
      </p:sp>
      <p:sp>
        <p:nvSpPr>
          <p:cNvPr id="3" name="Content Placeholder 2"/>
          <p:cNvSpPr>
            <a:spLocks noGrp="1"/>
          </p:cNvSpPr>
          <p:nvPr>
            <p:ph idx="1"/>
          </p:nvPr>
        </p:nvSpPr>
        <p:spPr/>
        <p:txBody>
          <a:bodyPr>
            <a:normAutofit fontScale="92500" lnSpcReduction="10000"/>
          </a:bodyPr>
          <a:lstStyle/>
          <a:p>
            <a:r>
              <a:rPr lang="en-US" sz="2800" dirty="0"/>
              <a:t>Gain</a:t>
            </a:r>
          </a:p>
          <a:p>
            <a:pPr lvl="1"/>
            <a:r>
              <a:rPr lang="en-US" sz="2800" dirty="0"/>
              <a:t>Patients</a:t>
            </a:r>
          </a:p>
          <a:p>
            <a:pPr lvl="1"/>
            <a:r>
              <a:rPr lang="en-US" sz="2800" dirty="0"/>
              <a:t>Physician</a:t>
            </a:r>
          </a:p>
          <a:p>
            <a:pPr lvl="1"/>
            <a:r>
              <a:rPr lang="en-US" sz="2800" dirty="0"/>
              <a:t>Nurses</a:t>
            </a:r>
          </a:p>
          <a:p>
            <a:pPr lvl="1"/>
            <a:r>
              <a:rPr lang="en-US" sz="2800" dirty="0"/>
              <a:t>Office Staff</a:t>
            </a:r>
          </a:p>
          <a:p>
            <a:r>
              <a:rPr lang="en-US" sz="2800" dirty="0"/>
              <a:t>Loss</a:t>
            </a:r>
          </a:p>
          <a:p>
            <a:pPr lvl="1"/>
            <a:r>
              <a:rPr lang="en-US" sz="2800" dirty="0"/>
              <a:t>Physician</a:t>
            </a:r>
          </a:p>
          <a:p>
            <a:pPr lvl="1"/>
            <a:r>
              <a:rPr lang="en-US" sz="2800" dirty="0"/>
              <a:t>Nurses</a:t>
            </a:r>
          </a:p>
          <a:p>
            <a:endParaRPr lang="en-US" dirty="0"/>
          </a:p>
        </p:txBody>
      </p:sp>
    </p:spTree>
    <p:extLst>
      <p:ext uri="{BB962C8B-B14F-4D97-AF65-F5344CB8AC3E}">
        <p14:creationId xmlns:p14="http://schemas.microsoft.com/office/powerpoint/2010/main" val="827822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Drivers and Resistors</a:t>
            </a:r>
            <a:endParaRPr lang="en-US" sz="4800" dirty="0"/>
          </a:p>
        </p:txBody>
      </p:sp>
      <p:sp>
        <p:nvSpPr>
          <p:cNvPr id="3" name="Content Placeholder 2"/>
          <p:cNvSpPr>
            <a:spLocks noGrp="1"/>
          </p:cNvSpPr>
          <p:nvPr>
            <p:ph idx="1"/>
          </p:nvPr>
        </p:nvSpPr>
        <p:spPr/>
        <p:txBody>
          <a:bodyPr/>
          <a:lstStyle/>
          <a:p>
            <a:r>
              <a:rPr lang="en-US" sz="3600" dirty="0"/>
              <a:t>Human Drivers</a:t>
            </a:r>
          </a:p>
          <a:p>
            <a:pPr lvl="1"/>
            <a:r>
              <a:rPr lang="en-US" sz="3600" dirty="0"/>
              <a:t>Nurses </a:t>
            </a:r>
          </a:p>
          <a:p>
            <a:pPr lvl="1"/>
            <a:r>
              <a:rPr lang="en-US" sz="3600" dirty="0"/>
              <a:t>Office Staff</a:t>
            </a:r>
          </a:p>
          <a:p>
            <a:r>
              <a:rPr lang="en-US" sz="3600" dirty="0"/>
              <a:t>Human Resistors</a:t>
            </a:r>
          </a:p>
          <a:p>
            <a:pPr lvl="1"/>
            <a:r>
              <a:rPr lang="en-US" sz="3600" dirty="0"/>
              <a:t>Physician	</a:t>
            </a:r>
          </a:p>
          <a:p>
            <a:endParaRPr lang="en-US" dirty="0"/>
          </a:p>
        </p:txBody>
      </p:sp>
    </p:spTree>
    <p:extLst>
      <p:ext uri="{BB962C8B-B14F-4D97-AF65-F5344CB8AC3E}">
        <p14:creationId xmlns:p14="http://schemas.microsoft.com/office/powerpoint/2010/main" val="2365792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Resource Implications</a:t>
            </a:r>
            <a:endParaRPr lang="en-US" sz="4800" dirty="0"/>
          </a:p>
        </p:txBody>
      </p:sp>
      <p:sp>
        <p:nvSpPr>
          <p:cNvPr id="3" name="Content Placeholder 2"/>
          <p:cNvSpPr>
            <a:spLocks noGrp="1"/>
          </p:cNvSpPr>
          <p:nvPr>
            <p:ph idx="1"/>
          </p:nvPr>
        </p:nvSpPr>
        <p:spPr/>
        <p:txBody>
          <a:bodyPr/>
          <a:lstStyle/>
          <a:p>
            <a:r>
              <a:rPr lang="en-US" sz="3600" dirty="0"/>
              <a:t>Time</a:t>
            </a:r>
          </a:p>
          <a:p>
            <a:r>
              <a:rPr lang="en-US" sz="3600" dirty="0"/>
              <a:t>Educational Material</a:t>
            </a:r>
          </a:p>
          <a:p>
            <a:endParaRPr lang="en-US" dirty="0"/>
          </a:p>
        </p:txBody>
      </p:sp>
    </p:spTree>
    <p:extLst>
      <p:ext uri="{BB962C8B-B14F-4D97-AF65-F5344CB8AC3E}">
        <p14:creationId xmlns:p14="http://schemas.microsoft.com/office/powerpoint/2010/main" val="4268517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Kirkpatrick's Evaluation Model</a:t>
            </a:r>
            <a:endParaRPr lang="en-US" sz="4800" dirty="0"/>
          </a:p>
        </p:txBody>
      </p:sp>
      <p:sp>
        <p:nvSpPr>
          <p:cNvPr id="3" name="Content Placeholder 2"/>
          <p:cNvSpPr>
            <a:spLocks noGrp="1"/>
          </p:cNvSpPr>
          <p:nvPr>
            <p:ph idx="1"/>
          </p:nvPr>
        </p:nvSpPr>
        <p:spPr>
          <a:xfrm>
            <a:off x="677334" y="2268166"/>
            <a:ext cx="9004548" cy="3880773"/>
          </a:xfrm>
        </p:spPr>
        <p:txBody>
          <a:bodyPr/>
          <a:lstStyle/>
          <a:p>
            <a:r>
              <a:rPr lang="en-US" sz="2400" dirty="0" smtClean="0"/>
              <a:t>“Donald </a:t>
            </a:r>
            <a:r>
              <a:rPr lang="en-US" sz="2400" dirty="0"/>
              <a:t>Kirkpatrick, Professor Emeritus at the University of Wisconsin and past president of the American Society for Training and Development (ASTD), first published his Four-Level Training Evaluation Model in 1959, in the US Training and Development Journal. The model was then updated in 1975, and again in 1994, when he published his best-known work, </a:t>
            </a:r>
            <a:r>
              <a:rPr lang="en-US" sz="2400" dirty="0" smtClean="0"/>
              <a:t>‘Evaluating </a:t>
            </a:r>
            <a:r>
              <a:rPr lang="en-US" sz="2400" dirty="0"/>
              <a:t>Training </a:t>
            </a:r>
            <a:r>
              <a:rPr lang="en-US" sz="2400" dirty="0" smtClean="0"/>
              <a:t>Programs</a:t>
            </a:r>
            <a:r>
              <a:rPr lang="en-US" sz="2400" dirty="0"/>
              <a:t>’” (Kirkpatrick's Four-Level Training Evaluation Model, 2013</a:t>
            </a:r>
            <a:r>
              <a:rPr lang="en-US" sz="2400" dirty="0" smtClean="0"/>
              <a:t>). </a:t>
            </a:r>
            <a:endParaRPr lang="en-US" dirty="0" smtClean="0"/>
          </a:p>
          <a:p>
            <a:pPr marL="0" indent="0">
              <a:buNone/>
            </a:pPr>
            <a:endParaRPr lang="en-US" dirty="0"/>
          </a:p>
        </p:txBody>
      </p:sp>
    </p:spTree>
    <p:extLst>
      <p:ext uri="{BB962C8B-B14F-4D97-AF65-F5344CB8AC3E}">
        <p14:creationId xmlns:p14="http://schemas.microsoft.com/office/powerpoint/2010/main" val="788749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t>Kirkpatrick’s Evaluation Model</a:t>
            </a:r>
            <a:endParaRPr lang="en-US" sz="4800" dirty="0"/>
          </a:p>
        </p:txBody>
      </p:sp>
      <p:sp>
        <p:nvSpPr>
          <p:cNvPr id="3" name="Content Placeholder 2"/>
          <p:cNvSpPr>
            <a:spLocks noGrp="1"/>
          </p:cNvSpPr>
          <p:nvPr>
            <p:ph idx="1"/>
          </p:nvPr>
        </p:nvSpPr>
        <p:spPr>
          <a:xfrm>
            <a:off x="677334" y="1398495"/>
            <a:ext cx="8596668" cy="4642868"/>
          </a:xfrm>
        </p:spPr>
        <p:txBody>
          <a:bodyPr>
            <a:normAutofit/>
          </a:bodyPr>
          <a:lstStyle/>
          <a:p>
            <a:r>
              <a:rPr lang="en-US" sz="4400" dirty="0" smtClean="0"/>
              <a:t> Four </a:t>
            </a:r>
            <a:r>
              <a:rPr lang="en-US" sz="4400" dirty="0"/>
              <a:t>L</a:t>
            </a:r>
            <a:r>
              <a:rPr lang="en-US" sz="4400" dirty="0" smtClean="0"/>
              <a:t>evels of </a:t>
            </a:r>
            <a:r>
              <a:rPr lang="en-US" sz="4400" dirty="0"/>
              <a:t>E</a:t>
            </a:r>
            <a:r>
              <a:rPr lang="en-US" sz="4400" dirty="0" smtClean="0"/>
              <a:t>valuation</a:t>
            </a:r>
            <a:endParaRPr lang="en-US" sz="4400" dirty="0"/>
          </a:p>
          <a:p>
            <a:pPr marL="971550" lvl="1" indent="-514350">
              <a:buFont typeface="+mj-lt"/>
              <a:buAutoNum type="arabicPeriod"/>
            </a:pPr>
            <a:r>
              <a:rPr lang="en-US" sz="4000" dirty="0" smtClean="0"/>
              <a:t>Reaction</a:t>
            </a:r>
          </a:p>
          <a:p>
            <a:pPr marL="971550" lvl="1" indent="-514350">
              <a:buFont typeface="+mj-lt"/>
              <a:buAutoNum type="arabicPeriod"/>
            </a:pPr>
            <a:r>
              <a:rPr lang="en-US" sz="4000" dirty="0" smtClean="0"/>
              <a:t>Learning </a:t>
            </a:r>
          </a:p>
          <a:p>
            <a:pPr marL="971550" lvl="1" indent="-514350">
              <a:buFont typeface="+mj-lt"/>
              <a:buAutoNum type="arabicPeriod"/>
            </a:pPr>
            <a:r>
              <a:rPr lang="en-US" sz="4000" dirty="0" smtClean="0"/>
              <a:t>Behavior </a:t>
            </a:r>
          </a:p>
          <a:p>
            <a:pPr marL="971550" lvl="1" indent="-514350">
              <a:buFont typeface="+mj-lt"/>
              <a:buAutoNum type="arabicPeriod"/>
            </a:pPr>
            <a:r>
              <a:rPr lang="en-US" sz="4000" dirty="0" smtClean="0"/>
              <a:t>Results</a:t>
            </a:r>
            <a:endParaRPr lang="en-US" sz="4000" dirty="0"/>
          </a:p>
        </p:txBody>
      </p:sp>
    </p:spTree>
    <p:extLst>
      <p:ext uri="{BB962C8B-B14F-4D97-AF65-F5344CB8AC3E}">
        <p14:creationId xmlns:p14="http://schemas.microsoft.com/office/powerpoint/2010/main" val="849590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t>Introduction</a:t>
            </a:r>
            <a:endParaRPr lang="en-US" sz="4800" dirty="0"/>
          </a:p>
        </p:txBody>
      </p:sp>
      <p:sp>
        <p:nvSpPr>
          <p:cNvPr id="3" name="Content Placeholder 2"/>
          <p:cNvSpPr>
            <a:spLocks noGrp="1"/>
          </p:cNvSpPr>
          <p:nvPr>
            <p:ph idx="1"/>
          </p:nvPr>
        </p:nvSpPr>
        <p:spPr/>
        <p:txBody>
          <a:bodyPr/>
          <a:lstStyle/>
          <a:p>
            <a:r>
              <a:rPr lang="en-US" dirty="0" smtClean="0"/>
              <a:t>Assessment Theories</a:t>
            </a:r>
          </a:p>
          <a:p>
            <a:r>
              <a:rPr lang="en-US" dirty="0" smtClean="0"/>
              <a:t>Nature of Change</a:t>
            </a:r>
          </a:p>
          <a:p>
            <a:r>
              <a:rPr lang="en-US" dirty="0" smtClean="0"/>
              <a:t>Stakeholders</a:t>
            </a:r>
          </a:p>
          <a:p>
            <a:r>
              <a:rPr lang="en-US" dirty="0" smtClean="0"/>
              <a:t>Focus of Change</a:t>
            </a:r>
          </a:p>
          <a:p>
            <a:r>
              <a:rPr lang="en-US" dirty="0" smtClean="0"/>
              <a:t>Change Theories</a:t>
            </a:r>
          </a:p>
          <a:p>
            <a:r>
              <a:rPr lang="en-US" dirty="0" smtClean="0"/>
              <a:t>Vested Interest</a:t>
            </a:r>
          </a:p>
          <a:p>
            <a:r>
              <a:rPr lang="en-US" dirty="0" smtClean="0"/>
              <a:t>Drivers &amp; Resistors</a:t>
            </a:r>
          </a:p>
          <a:p>
            <a:r>
              <a:rPr lang="en-US" dirty="0" smtClean="0"/>
              <a:t>Resource Implications</a:t>
            </a:r>
          </a:p>
          <a:p>
            <a:r>
              <a:rPr lang="en-US" dirty="0" smtClean="0"/>
              <a:t>Evaluation Theories</a:t>
            </a:r>
            <a:endParaRPr lang="en-US" dirty="0"/>
          </a:p>
        </p:txBody>
      </p:sp>
    </p:spTree>
    <p:extLst>
      <p:ext uri="{BB962C8B-B14F-4D97-AF65-F5344CB8AC3E}">
        <p14:creationId xmlns:p14="http://schemas.microsoft.com/office/powerpoint/2010/main" val="217295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Cognitive Evaluation Theory</a:t>
            </a:r>
            <a:endParaRPr lang="en-US" sz="4000" dirty="0"/>
          </a:p>
        </p:txBody>
      </p:sp>
      <p:sp>
        <p:nvSpPr>
          <p:cNvPr id="3" name="Content Placeholder 2"/>
          <p:cNvSpPr>
            <a:spLocks noGrp="1"/>
          </p:cNvSpPr>
          <p:nvPr>
            <p:ph idx="1"/>
          </p:nvPr>
        </p:nvSpPr>
        <p:spPr>
          <a:xfrm>
            <a:off x="677334" y="1930401"/>
            <a:ext cx="8596668" cy="4110962"/>
          </a:xfrm>
        </p:spPr>
        <p:txBody>
          <a:bodyPr>
            <a:normAutofit/>
          </a:bodyPr>
          <a:lstStyle/>
          <a:p>
            <a:r>
              <a:rPr lang="en-US" sz="4400" dirty="0" smtClean="0"/>
              <a:t> Motivating Factors</a:t>
            </a:r>
          </a:p>
          <a:p>
            <a:pPr lvl="1"/>
            <a:r>
              <a:rPr lang="en-US" sz="4000" dirty="0" smtClean="0"/>
              <a:t> Intrinsic</a:t>
            </a:r>
          </a:p>
          <a:p>
            <a:pPr lvl="1"/>
            <a:r>
              <a:rPr lang="en-US" sz="4000" dirty="0" smtClean="0"/>
              <a:t> Extrinsic</a:t>
            </a:r>
            <a:endParaRPr lang="en-US" sz="4000" dirty="0"/>
          </a:p>
        </p:txBody>
      </p:sp>
    </p:spTree>
    <p:extLst>
      <p:ext uri="{BB962C8B-B14F-4D97-AF65-F5344CB8AC3E}">
        <p14:creationId xmlns:p14="http://schemas.microsoft.com/office/powerpoint/2010/main" val="26782768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t>Conclusion</a:t>
            </a:r>
            <a:endParaRPr lang="en-US" sz="4800" dirty="0"/>
          </a:p>
        </p:txBody>
      </p:sp>
      <p:sp>
        <p:nvSpPr>
          <p:cNvPr id="3" name="Content Placeholder 2"/>
          <p:cNvSpPr>
            <a:spLocks noGrp="1"/>
          </p:cNvSpPr>
          <p:nvPr>
            <p:ph idx="1"/>
          </p:nvPr>
        </p:nvSpPr>
        <p:spPr/>
        <p:txBody>
          <a:bodyPr/>
          <a:lstStyle/>
          <a:p>
            <a:r>
              <a:rPr lang="en-US" dirty="0" smtClean="0"/>
              <a:t>Institution:</a:t>
            </a:r>
          </a:p>
          <a:p>
            <a:pPr lvl="1"/>
            <a:r>
              <a:rPr lang="en-US" dirty="0" smtClean="0"/>
              <a:t>Primary Care Clinic</a:t>
            </a:r>
          </a:p>
          <a:p>
            <a:r>
              <a:rPr lang="en-US" dirty="0" smtClean="0"/>
              <a:t>Assessment Theory:</a:t>
            </a:r>
          </a:p>
          <a:p>
            <a:pPr lvl="1"/>
            <a:r>
              <a:rPr lang="en-US" dirty="0" smtClean="0"/>
              <a:t>Maslow’s Hierarchy of Needs</a:t>
            </a:r>
          </a:p>
          <a:p>
            <a:r>
              <a:rPr lang="en-US" dirty="0" smtClean="0"/>
              <a:t>Nature of Change:</a:t>
            </a:r>
          </a:p>
          <a:p>
            <a:pPr lvl="1"/>
            <a:r>
              <a:rPr lang="en-US" dirty="0" smtClean="0"/>
              <a:t>Improve Health Literacy</a:t>
            </a:r>
          </a:p>
          <a:p>
            <a:r>
              <a:rPr lang="en-US" dirty="0" smtClean="0"/>
              <a:t>Change Theory</a:t>
            </a:r>
          </a:p>
          <a:p>
            <a:pPr lvl="1"/>
            <a:r>
              <a:rPr lang="en-US" dirty="0" err="1" smtClean="0"/>
              <a:t>Lewins</a:t>
            </a:r>
            <a:r>
              <a:rPr lang="en-US" dirty="0" smtClean="0"/>
              <a:t>’ Change Management Theory</a:t>
            </a:r>
          </a:p>
          <a:p>
            <a:r>
              <a:rPr lang="en-US" dirty="0" smtClean="0"/>
              <a:t>Evaluation Theory</a:t>
            </a:r>
          </a:p>
          <a:p>
            <a:pPr lvl="1"/>
            <a:r>
              <a:rPr lang="en-US" dirty="0" smtClean="0"/>
              <a:t>Kirkpatrick’s Evaluation Model</a:t>
            </a:r>
          </a:p>
        </p:txBody>
      </p:sp>
    </p:spTree>
    <p:extLst>
      <p:ext uri="{BB962C8B-B14F-4D97-AF65-F5344CB8AC3E}">
        <p14:creationId xmlns:p14="http://schemas.microsoft.com/office/powerpoint/2010/main" val="1809490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References</a:t>
            </a:r>
            <a:endParaRPr lang="en-US" sz="4800" dirty="0"/>
          </a:p>
        </p:txBody>
      </p:sp>
      <p:pic>
        <p:nvPicPr>
          <p:cNvPr id="5" name="Content Placeholder 4"/>
          <p:cNvPicPr>
            <a:picLocks noGrp="1" noChangeAspect="1"/>
          </p:cNvPicPr>
          <p:nvPr>
            <p:ph idx="1"/>
          </p:nvPr>
        </p:nvPicPr>
        <p:blipFill>
          <a:blip r:embed="rId2"/>
          <a:stretch>
            <a:fillRect/>
          </a:stretch>
        </p:blipFill>
        <p:spPr>
          <a:xfrm>
            <a:off x="1536970" y="1930400"/>
            <a:ext cx="8229600" cy="3789463"/>
          </a:xfrm>
          <a:prstGeom prst="rect">
            <a:avLst/>
          </a:prstGeom>
        </p:spPr>
      </p:pic>
    </p:spTree>
    <p:extLst>
      <p:ext uri="{BB962C8B-B14F-4D97-AF65-F5344CB8AC3E}">
        <p14:creationId xmlns:p14="http://schemas.microsoft.com/office/powerpoint/2010/main" val="2603262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a:solidFill>
                  <a:srgbClr val="90C226"/>
                </a:solidFill>
              </a:rPr>
              <a:t>References</a:t>
            </a:r>
            <a:endParaRPr lang="en-US" dirty="0"/>
          </a:p>
        </p:txBody>
      </p:sp>
      <p:pic>
        <p:nvPicPr>
          <p:cNvPr id="5" name="Content Placeholder 4"/>
          <p:cNvPicPr>
            <a:picLocks noGrp="1" noChangeAspect="1"/>
          </p:cNvPicPr>
          <p:nvPr>
            <p:ph idx="1"/>
          </p:nvPr>
        </p:nvPicPr>
        <p:blipFill>
          <a:blip r:embed="rId2"/>
          <a:stretch>
            <a:fillRect/>
          </a:stretch>
        </p:blipFill>
        <p:spPr>
          <a:xfrm>
            <a:off x="1536970" y="1930400"/>
            <a:ext cx="8249056" cy="3789464"/>
          </a:xfrm>
          <a:prstGeom prst="rect">
            <a:avLst/>
          </a:prstGeom>
        </p:spPr>
      </p:pic>
    </p:spTree>
    <p:extLst>
      <p:ext uri="{BB962C8B-B14F-4D97-AF65-F5344CB8AC3E}">
        <p14:creationId xmlns:p14="http://schemas.microsoft.com/office/powerpoint/2010/main" val="1001327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References</a:t>
            </a:r>
            <a:endParaRPr lang="en-US" sz="4800" dirty="0"/>
          </a:p>
        </p:txBody>
      </p:sp>
      <p:pic>
        <p:nvPicPr>
          <p:cNvPr id="5" name="Content Placeholder 4"/>
          <p:cNvPicPr>
            <a:picLocks noGrp="1" noChangeAspect="1"/>
          </p:cNvPicPr>
          <p:nvPr>
            <p:ph idx="1"/>
          </p:nvPr>
        </p:nvPicPr>
        <p:blipFill>
          <a:blip r:embed="rId2"/>
          <a:stretch>
            <a:fillRect/>
          </a:stretch>
        </p:blipFill>
        <p:spPr>
          <a:xfrm>
            <a:off x="1536970" y="1930399"/>
            <a:ext cx="8268511" cy="3808919"/>
          </a:xfrm>
          <a:prstGeom prst="rect">
            <a:avLst/>
          </a:prstGeom>
        </p:spPr>
      </p:pic>
    </p:spTree>
    <p:extLst>
      <p:ext uri="{BB962C8B-B14F-4D97-AF65-F5344CB8AC3E}">
        <p14:creationId xmlns:p14="http://schemas.microsoft.com/office/powerpoint/2010/main" val="198507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t>Bradshaw’s Taxonomy of Social Needs</a:t>
            </a:r>
            <a:endParaRPr lang="en-US" sz="4400" dirty="0"/>
          </a:p>
        </p:txBody>
      </p:sp>
      <p:sp>
        <p:nvSpPr>
          <p:cNvPr id="3" name="Content Placeholder 2"/>
          <p:cNvSpPr>
            <a:spLocks noGrp="1"/>
          </p:cNvSpPr>
          <p:nvPr>
            <p:ph idx="1"/>
          </p:nvPr>
        </p:nvSpPr>
        <p:spPr/>
        <p:txBody>
          <a:bodyPr>
            <a:normAutofit/>
          </a:bodyPr>
          <a:lstStyle/>
          <a:p>
            <a:r>
              <a:rPr lang="en-US" sz="4400" dirty="0" smtClean="0"/>
              <a:t>4 Categories of Needs:</a:t>
            </a:r>
            <a:endParaRPr lang="en-US" sz="4400" dirty="0"/>
          </a:p>
          <a:p>
            <a:pPr marL="914400" lvl="1" indent="-457200">
              <a:buFont typeface="+mj-lt"/>
              <a:buAutoNum type="arabicPeriod"/>
            </a:pPr>
            <a:r>
              <a:rPr lang="en-US" sz="3600" dirty="0" smtClean="0"/>
              <a:t>Normative Need</a:t>
            </a:r>
          </a:p>
          <a:p>
            <a:pPr marL="914400" lvl="1" indent="-457200">
              <a:buFont typeface="+mj-lt"/>
              <a:buAutoNum type="arabicPeriod"/>
            </a:pPr>
            <a:r>
              <a:rPr lang="en-US" sz="3600" dirty="0" smtClean="0"/>
              <a:t>Expressed Need</a:t>
            </a:r>
          </a:p>
          <a:p>
            <a:pPr marL="914400" lvl="1" indent="-457200">
              <a:buFont typeface="+mj-lt"/>
              <a:buAutoNum type="arabicPeriod"/>
            </a:pPr>
            <a:r>
              <a:rPr lang="en-US" sz="3600" dirty="0" smtClean="0"/>
              <a:t>Comparative Need</a:t>
            </a:r>
          </a:p>
          <a:p>
            <a:pPr marL="914400" lvl="1" indent="-457200">
              <a:buFont typeface="+mj-lt"/>
              <a:buAutoNum type="arabicPeriod"/>
            </a:pPr>
            <a:r>
              <a:rPr lang="en-US" sz="3600" dirty="0" smtClean="0"/>
              <a:t>Felt Need</a:t>
            </a:r>
          </a:p>
        </p:txBody>
      </p:sp>
    </p:spTree>
    <p:extLst>
      <p:ext uri="{BB962C8B-B14F-4D97-AF65-F5344CB8AC3E}">
        <p14:creationId xmlns:p14="http://schemas.microsoft.com/office/powerpoint/2010/main" val="2501423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t>Bradshaw’s Taxonomy of Social Needs</a:t>
            </a:r>
            <a:endParaRPr lang="en-US" sz="4400" dirty="0"/>
          </a:p>
        </p:txBody>
      </p:sp>
      <p:sp>
        <p:nvSpPr>
          <p:cNvPr id="3" name="Content Placeholder 2"/>
          <p:cNvSpPr>
            <a:spLocks noGrp="1"/>
          </p:cNvSpPr>
          <p:nvPr>
            <p:ph idx="1"/>
          </p:nvPr>
        </p:nvSpPr>
        <p:spPr>
          <a:xfrm>
            <a:off x="677334" y="2151530"/>
            <a:ext cx="8596668" cy="4212562"/>
          </a:xfrm>
        </p:spPr>
        <p:txBody>
          <a:bodyPr/>
          <a:lstStyle/>
          <a:p>
            <a:r>
              <a:rPr lang="en-US" sz="4400" dirty="0"/>
              <a:t>4 Categories of Needs:</a:t>
            </a:r>
          </a:p>
          <a:p>
            <a:pPr marL="914400" lvl="1" indent="-457200">
              <a:buFont typeface="+mj-lt"/>
              <a:buAutoNum type="arabicPeriod"/>
            </a:pPr>
            <a:r>
              <a:rPr lang="en-US" sz="3600" dirty="0"/>
              <a:t>Normative Need</a:t>
            </a:r>
          </a:p>
          <a:p>
            <a:pPr marL="914400" lvl="1" indent="-457200">
              <a:buFont typeface="+mj-lt"/>
              <a:buAutoNum type="arabicPeriod"/>
            </a:pPr>
            <a:r>
              <a:rPr lang="en-US" sz="3600" dirty="0"/>
              <a:t>Expressed Need</a:t>
            </a:r>
          </a:p>
          <a:p>
            <a:pPr marL="914400" lvl="1" indent="-457200">
              <a:buFont typeface="+mj-lt"/>
              <a:buAutoNum type="arabicPeriod"/>
            </a:pPr>
            <a:r>
              <a:rPr lang="en-US" sz="3600" dirty="0"/>
              <a:t>Comparative Need</a:t>
            </a:r>
          </a:p>
          <a:p>
            <a:pPr marL="914400" lvl="1" indent="-457200">
              <a:buFont typeface="+mj-lt"/>
              <a:buAutoNum type="arabicPeriod"/>
            </a:pPr>
            <a:r>
              <a:rPr lang="en-US" sz="3600" dirty="0"/>
              <a:t>Felt Need</a:t>
            </a:r>
          </a:p>
          <a:p>
            <a:endParaRPr lang="en-US" dirty="0"/>
          </a:p>
        </p:txBody>
      </p:sp>
    </p:spTree>
    <p:extLst>
      <p:ext uri="{BB962C8B-B14F-4D97-AF65-F5344CB8AC3E}">
        <p14:creationId xmlns:p14="http://schemas.microsoft.com/office/powerpoint/2010/main" val="1943108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77334" y="1270000"/>
            <a:ext cx="8046724" cy="5459505"/>
          </a:xfrm>
        </p:spPr>
      </p:pic>
      <p:sp>
        <p:nvSpPr>
          <p:cNvPr id="4" name="Title 3"/>
          <p:cNvSpPr>
            <a:spLocks noGrp="1"/>
          </p:cNvSpPr>
          <p:nvPr>
            <p:ph type="title"/>
          </p:nvPr>
        </p:nvSpPr>
        <p:spPr/>
        <p:txBody>
          <a:bodyPr>
            <a:normAutofit/>
          </a:bodyPr>
          <a:lstStyle/>
          <a:p>
            <a:pPr algn="ctr"/>
            <a:r>
              <a:rPr lang="en-US" sz="4800" dirty="0" smtClean="0"/>
              <a:t>Maslow’s Hierarchy of Needs</a:t>
            </a:r>
            <a:endParaRPr lang="en-US" sz="4800" dirty="0"/>
          </a:p>
        </p:txBody>
      </p:sp>
    </p:spTree>
    <p:extLst>
      <p:ext uri="{BB962C8B-B14F-4D97-AF65-F5344CB8AC3E}">
        <p14:creationId xmlns:p14="http://schemas.microsoft.com/office/powerpoint/2010/main" val="2032344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03412"/>
            <a:ext cx="8596668" cy="1757177"/>
          </a:xfrm>
        </p:spPr>
        <p:txBody>
          <a:bodyPr>
            <a:normAutofit/>
          </a:bodyPr>
          <a:lstStyle/>
          <a:p>
            <a:pPr algn="ctr"/>
            <a:r>
              <a:rPr lang="en-US" sz="4800" dirty="0" smtClean="0"/>
              <a:t>Maslow’s Hierarchy of Needs</a:t>
            </a:r>
            <a:endParaRPr lang="en-US" sz="4800" dirty="0"/>
          </a:p>
        </p:txBody>
      </p:sp>
      <p:sp>
        <p:nvSpPr>
          <p:cNvPr id="3" name="Content Placeholder 2"/>
          <p:cNvSpPr>
            <a:spLocks noGrp="1"/>
          </p:cNvSpPr>
          <p:nvPr>
            <p:ph idx="1"/>
          </p:nvPr>
        </p:nvSpPr>
        <p:spPr>
          <a:xfrm>
            <a:off x="677334" y="1730283"/>
            <a:ext cx="8596668" cy="3880773"/>
          </a:xfrm>
        </p:spPr>
        <p:txBody>
          <a:bodyPr>
            <a:normAutofit/>
          </a:bodyPr>
          <a:lstStyle/>
          <a:p>
            <a:r>
              <a:rPr lang="en-US" sz="3200" dirty="0" smtClean="0"/>
              <a:t>Fundamental/Basic Need:</a:t>
            </a:r>
          </a:p>
          <a:p>
            <a:pPr lvl="1"/>
            <a:r>
              <a:rPr lang="en-US" sz="3000" dirty="0" smtClean="0"/>
              <a:t> </a:t>
            </a:r>
            <a:r>
              <a:rPr lang="en-US" sz="3000" dirty="0"/>
              <a:t>S</a:t>
            </a:r>
            <a:r>
              <a:rPr lang="en-US" sz="3000" dirty="0" smtClean="0"/>
              <a:t>ee, read, and understand written and verbally presented materials regarding disease management techniques.</a:t>
            </a:r>
          </a:p>
          <a:p>
            <a:r>
              <a:rPr lang="en-US" sz="3200" dirty="0" smtClean="0"/>
              <a:t>The remaining four levels of needs cannot be addressed if patients cannot effectively manage their disease.</a:t>
            </a:r>
          </a:p>
          <a:p>
            <a:endParaRPr lang="en-US" sz="3200" dirty="0"/>
          </a:p>
        </p:txBody>
      </p:sp>
    </p:spTree>
    <p:extLst>
      <p:ext uri="{BB962C8B-B14F-4D97-AF65-F5344CB8AC3E}">
        <p14:creationId xmlns:p14="http://schemas.microsoft.com/office/powerpoint/2010/main" val="2483286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Nature of the Change</a:t>
            </a:r>
            <a:endParaRPr lang="en-US" sz="4800" dirty="0"/>
          </a:p>
        </p:txBody>
      </p:sp>
      <p:sp>
        <p:nvSpPr>
          <p:cNvPr id="3" name="Content Placeholder 2"/>
          <p:cNvSpPr>
            <a:spLocks noGrp="1"/>
          </p:cNvSpPr>
          <p:nvPr>
            <p:ph idx="1"/>
          </p:nvPr>
        </p:nvSpPr>
        <p:spPr/>
        <p:txBody>
          <a:bodyPr/>
          <a:lstStyle/>
          <a:p>
            <a:r>
              <a:rPr lang="en-US" sz="4800" dirty="0" smtClean="0"/>
              <a:t>New Behavior</a:t>
            </a:r>
            <a:endParaRPr lang="en-US" sz="3600" dirty="0" smtClean="0"/>
          </a:p>
          <a:p>
            <a:r>
              <a:rPr lang="en-US" sz="4800" dirty="0" smtClean="0"/>
              <a:t>Simple vs. Complex</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8208" y="2926178"/>
            <a:ext cx="4671588" cy="4125362"/>
          </a:xfrm>
          <a:prstGeom prst="rect">
            <a:avLst/>
          </a:prstGeom>
        </p:spPr>
      </p:pic>
    </p:spTree>
    <p:extLst>
      <p:ext uri="{BB962C8B-B14F-4D97-AF65-F5344CB8AC3E}">
        <p14:creationId xmlns:p14="http://schemas.microsoft.com/office/powerpoint/2010/main" val="2624409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Stakeholders</a:t>
            </a:r>
            <a:endParaRPr lang="en-US" sz="4800" dirty="0"/>
          </a:p>
        </p:txBody>
      </p:sp>
      <p:sp>
        <p:nvSpPr>
          <p:cNvPr id="4" name="Content Placeholder 3"/>
          <p:cNvSpPr>
            <a:spLocks noGrp="1"/>
          </p:cNvSpPr>
          <p:nvPr>
            <p:ph idx="1"/>
          </p:nvPr>
        </p:nvSpPr>
        <p:spPr>
          <a:xfrm>
            <a:off x="677334" y="1344706"/>
            <a:ext cx="10515600" cy="4351338"/>
          </a:xfrm>
        </p:spPr>
        <p:txBody>
          <a:bodyPr>
            <a:normAutofit/>
          </a:bodyPr>
          <a:lstStyle/>
          <a:p>
            <a:pPr marL="0" indent="0">
              <a:buNone/>
            </a:pPr>
            <a:endParaRPr lang="en-US" sz="3600" b="1" dirty="0" smtClean="0"/>
          </a:p>
          <a:p>
            <a:r>
              <a:rPr lang="en-US" sz="3600" dirty="0" smtClean="0"/>
              <a:t>Health Providers</a:t>
            </a:r>
          </a:p>
          <a:p>
            <a:r>
              <a:rPr lang="en-US" sz="3600" dirty="0" smtClean="0"/>
              <a:t>Employers</a:t>
            </a:r>
          </a:p>
          <a:p>
            <a:r>
              <a:rPr lang="en-US" sz="3600" dirty="0" smtClean="0"/>
              <a:t>Payers</a:t>
            </a:r>
          </a:p>
          <a:p>
            <a:r>
              <a:rPr lang="en-US" sz="3600" dirty="0" smtClean="0"/>
              <a:t>Patients</a:t>
            </a:r>
            <a:endParaRPr lang="en-US" sz="3600" dirty="0"/>
          </a:p>
        </p:txBody>
      </p:sp>
    </p:spTree>
    <p:extLst>
      <p:ext uri="{BB962C8B-B14F-4D97-AF65-F5344CB8AC3E}">
        <p14:creationId xmlns:p14="http://schemas.microsoft.com/office/powerpoint/2010/main" val="1629921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Focus of Change</a:t>
            </a:r>
            <a:endParaRPr lang="en-US" sz="4800" dirty="0"/>
          </a:p>
        </p:txBody>
      </p:sp>
      <p:sp>
        <p:nvSpPr>
          <p:cNvPr id="3" name="Content Placeholder 2"/>
          <p:cNvSpPr>
            <a:spLocks noGrp="1"/>
          </p:cNvSpPr>
          <p:nvPr>
            <p:ph idx="1"/>
          </p:nvPr>
        </p:nvSpPr>
        <p:spPr/>
        <p:txBody>
          <a:bodyPr>
            <a:normAutofit fontScale="70000" lnSpcReduction="20000"/>
          </a:bodyPr>
          <a:lstStyle/>
          <a:p>
            <a:r>
              <a:rPr lang="en-US" sz="4500" dirty="0" smtClean="0"/>
              <a:t>Not a national policy, standard or mandate but a national priority. </a:t>
            </a:r>
          </a:p>
          <a:p>
            <a:r>
              <a:rPr lang="en-US" sz="4500" dirty="0" smtClean="0"/>
              <a:t>A report by the Institute of Medicine indicates: </a:t>
            </a:r>
            <a:endParaRPr lang="en-US" sz="4500" dirty="0"/>
          </a:p>
          <a:p>
            <a:pPr lvl="1"/>
            <a:r>
              <a:rPr lang="en-US" sz="4300" dirty="0" smtClean="0"/>
              <a:t>“ Efforts to improve quality and reduce cost and reduce disparities cannot succeed without simultaneous improvements in health </a:t>
            </a:r>
            <a:r>
              <a:rPr lang="en-US" sz="4300" dirty="0"/>
              <a:t>literacy” (Health Literacy, 2013)</a:t>
            </a:r>
            <a:endParaRPr lang="en-US" sz="4300" dirty="0" smtClean="0"/>
          </a:p>
          <a:p>
            <a:pPr marL="0" indent="0">
              <a:buNone/>
            </a:pPr>
            <a:endParaRPr lang="en-US" sz="2000" dirty="0" smtClean="0"/>
          </a:p>
          <a:p>
            <a:pPr marL="0" indent="0">
              <a:buNone/>
            </a:pPr>
            <a:endParaRPr lang="en-US" dirty="0" smtClean="0">
              <a:hlinkClick r:id="rId3"/>
            </a:endParaRPr>
          </a:p>
          <a:p>
            <a:pPr marL="0" indent="0">
              <a:buNone/>
            </a:pPr>
            <a:endParaRPr lang="en-US" sz="2900" dirty="0">
              <a:hlinkClick r:id="rId3"/>
            </a:endParaRPr>
          </a:p>
        </p:txBody>
      </p:sp>
    </p:spTree>
    <p:extLst>
      <p:ext uri="{BB962C8B-B14F-4D97-AF65-F5344CB8AC3E}">
        <p14:creationId xmlns:p14="http://schemas.microsoft.com/office/powerpoint/2010/main" val="116662479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2240</TotalTime>
  <Words>3983</Words>
  <Application>Microsoft Office PowerPoint</Application>
  <PresentationFormat>Widescreen</PresentationFormat>
  <Paragraphs>181</Paragraphs>
  <Slides>24</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Trebuchet MS</vt:lpstr>
      <vt:lpstr>Wingdings 3</vt:lpstr>
      <vt:lpstr>Facet</vt:lpstr>
      <vt:lpstr>Institutional Assessment </vt:lpstr>
      <vt:lpstr>Introduction</vt:lpstr>
      <vt:lpstr>Bradshaw’s Taxonomy of Social Needs</vt:lpstr>
      <vt:lpstr>Bradshaw’s Taxonomy of Social Needs</vt:lpstr>
      <vt:lpstr>Maslow’s Hierarchy of Needs</vt:lpstr>
      <vt:lpstr>Maslow’s Hierarchy of Needs</vt:lpstr>
      <vt:lpstr>Nature of the Change</vt:lpstr>
      <vt:lpstr>Stakeholders</vt:lpstr>
      <vt:lpstr>Focus of Change</vt:lpstr>
      <vt:lpstr>Focus of Change</vt:lpstr>
      <vt:lpstr>Conceptual Frameworks for Change</vt:lpstr>
      <vt:lpstr>Rosswurm and Larrabees’ Model</vt:lpstr>
      <vt:lpstr>Lewins’ Change Management Theory</vt:lpstr>
      <vt:lpstr>Applying Lewin’s Theory</vt:lpstr>
      <vt:lpstr>Vested Interest</vt:lpstr>
      <vt:lpstr>Drivers and Resistors</vt:lpstr>
      <vt:lpstr>Resource Implications</vt:lpstr>
      <vt:lpstr>Kirkpatrick's Evaluation Model</vt:lpstr>
      <vt:lpstr>Kirkpatrick’s Evaluation Model</vt:lpstr>
      <vt:lpstr>Cognitive Evaluation Theory</vt:lpstr>
      <vt:lpstr>Conclusion</vt:lpstr>
      <vt:lpstr>References</vt:lpstr>
      <vt:lpstr>References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Bradshaw’s Taxonomy of Social Needs</dc:title>
  <dc:creator>Dana Burns</dc:creator>
  <cp:lastModifiedBy>Burns</cp:lastModifiedBy>
  <cp:revision>63</cp:revision>
  <dcterms:created xsi:type="dcterms:W3CDTF">2013-10-16T06:48:24Z</dcterms:created>
  <dcterms:modified xsi:type="dcterms:W3CDTF">2015-04-19T20:53:19Z</dcterms:modified>
</cp:coreProperties>
</file>