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73717" autoAdjust="0"/>
  </p:normalViewPr>
  <p:slideViewPr>
    <p:cSldViewPr snapToGrid="0">
      <p:cViewPr varScale="1">
        <p:scale>
          <a:sx n="39" d="100"/>
          <a:sy n="39" d="100"/>
        </p:scale>
        <p:origin x="91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00536-E380-42DA-BA3F-AF2040AA09AD}" type="datetimeFigureOut">
              <a:rPr lang="en-US" smtClean="0"/>
              <a:t>4/18/2015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C0B17-E07F-4B92-ABC6-139418FFC6C4}" type="slidenum">
              <a:rPr lang="en-US" smtClean="0"/>
              <a:t>‹#›</a:t>
            </a:fld>
            <a:endParaRPr lang="en-US"/>
          </a:p>
        </p:txBody>
      </p:sp>
    </p:spTree>
    <p:extLst>
      <p:ext uri="{BB962C8B-B14F-4D97-AF65-F5344CB8AC3E}">
        <p14:creationId xmlns:p14="http://schemas.microsoft.com/office/powerpoint/2010/main" val="2423535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presentation is focused on childhood overweight and obesity. </a:t>
            </a:r>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1</a:t>
            </a:fld>
            <a:endParaRPr lang="en-US"/>
          </a:p>
        </p:txBody>
      </p:sp>
    </p:spTree>
    <p:extLst>
      <p:ext uri="{BB962C8B-B14F-4D97-AF65-F5344CB8AC3E}">
        <p14:creationId xmlns:p14="http://schemas.microsoft.com/office/powerpoint/2010/main" val="3571489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clinical setting chosen to</a:t>
            </a:r>
            <a:r>
              <a:rPr lang="en-US" baseline="0" dirty="0" smtClean="0"/>
              <a:t> implement this evidence-based practice project is a single physician pediatric clinic located in Anniston, 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The primary patient population served at this pediatric clinic is children ages birth to 16 years old. </a:t>
            </a:r>
          </a:p>
          <a:p>
            <a:r>
              <a:rPr lang="en-US" baseline="0" dirty="0" smtClean="0"/>
              <a:t>This particular clinic only accepts privately insured patients. </a:t>
            </a:r>
          </a:p>
          <a:p>
            <a:r>
              <a:rPr lang="en-US" baseline="0" dirty="0" smtClean="0"/>
              <a:t>The staff estimates that they see approximately 100 to 125 total patients per week. </a:t>
            </a:r>
          </a:p>
          <a:p>
            <a:r>
              <a:rPr lang="en-US" baseline="0" dirty="0" smtClean="0"/>
              <a:t>Of those patients, only 25 of them fall into the population of interest for this project. </a:t>
            </a:r>
          </a:p>
          <a:p>
            <a:r>
              <a:rPr lang="en-US" baseline="0" dirty="0" smtClean="0"/>
              <a:t>The specific population of interest for this EBP project is children ages 6 to 12 years old.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participants are individuals that work at the clinic include the pediatrician, 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nurses, the office manager, and receptionist. </a:t>
            </a:r>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10</a:t>
            </a:fld>
            <a:endParaRPr lang="en-US"/>
          </a:p>
        </p:txBody>
      </p:sp>
    </p:spTree>
    <p:extLst>
      <p:ext uri="{BB962C8B-B14F-4D97-AF65-F5344CB8AC3E}">
        <p14:creationId xmlns:p14="http://schemas.microsoft.com/office/powerpoint/2010/main" val="3067037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Participants completed an initial questionnaire followed by education on calculating BMI, appropriately measuring height and weight, counseling parents, behaviors to achieve and maintain a healthy weight, the impact of childhood obesity, and parents’ ability to adequately perceive and prevent obesity. Participants then completed the same questionnaire to determine the effectiveness of the education using a </a:t>
            </a:r>
            <a:r>
              <a:rPr lang="en-US" sz="1200" kern="1200" dirty="0" err="1" smtClean="0">
                <a:solidFill>
                  <a:schemeClr val="tx1"/>
                </a:solidFill>
                <a:effectLst/>
                <a:latin typeface="+mn-lt"/>
                <a:ea typeface="+mn-ea"/>
                <a:cs typeface="+mn-cs"/>
              </a:rPr>
              <a:t>likert</a:t>
            </a:r>
            <a:r>
              <a:rPr lang="en-US" sz="1200" kern="1200" dirty="0" smtClean="0">
                <a:solidFill>
                  <a:schemeClr val="tx1"/>
                </a:solidFill>
                <a:effectLst/>
                <a:latin typeface="+mn-lt"/>
                <a:ea typeface="+mn-ea"/>
                <a:cs typeface="+mn-cs"/>
              </a:rPr>
              <a:t> scale of 1=strongly disagree to 5=strongly agree. </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11</a:t>
            </a:fld>
            <a:endParaRPr lang="en-US"/>
          </a:p>
        </p:txBody>
      </p:sp>
    </p:spTree>
    <p:extLst>
      <p:ext uri="{BB962C8B-B14F-4D97-AF65-F5344CB8AC3E}">
        <p14:creationId xmlns:p14="http://schemas.microsoft.com/office/powerpoint/2010/main" val="1843842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answers from both the pre &amp; post questionnaires were organized in an Excel file. </a:t>
            </a:r>
          </a:p>
          <a:p>
            <a:r>
              <a:rPr lang="en-US" baseline="0" dirty="0" smtClean="0"/>
              <a:t>The information was then exported to SPSS. </a:t>
            </a:r>
          </a:p>
          <a:p>
            <a:r>
              <a:rPr lang="en-US" baseline="0" dirty="0" smtClean="0"/>
              <a:t>SPSS was used to run a frequency and independent t-test. </a:t>
            </a:r>
          </a:p>
          <a:p>
            <a:r>
              <a:rPr lang="en-US" baseline="0" dirty="0" smtClean="0"/>
              <a:t>The statistics from the independent t-test was used to compare the information and determine its’ significance. </a:t>
            </a:r>
          </a:p>
          <a:p>
            <a:endParaRPr lang="en-US" baseline="0" dirty="0" smtClean="0"/>
          </a:p>
        </p:txBody>
      </p:sp>
      <p:sp>
        <p:nvSpPr>
          <p:cNvPr id="4" name="Slide Number Placeholder 3"/>
          <p:cNvSpPr>
            <a:spLocks noGrp="1"/>
          </p:cNvSpPr>
          <p:nvPr>
            <p:ph type="sldNum" sz="quarter" idx="10"/>
          </p:nvPr>
        </p:nvSpPr>
        <p:spPr/>
        <p:txBody>
          <a:bodyPr/>
          <a:lstStyle/>
          <a:p>
            <a:fld id="{256C0B17-E07F-4B92-ABC6-139418FFC6C4}" type="slidenum">
              <a:rPr lang="en-US" smtClean="0"/>
              <a:t>12</a:t>
            </a:fld>
            <a:endParaRPr lang="en-US"/>
          </a:p>
        </p:txBody>
      </p:sp>
    </p:spTree>
    <p:extLst>
      <p:ext uri="{BB962C8B-B14F-4D97-AF65-F5344CB8AC3E}">
        <p14:creationId xmlns:p14="http://schemas.microsoft.com/office/powerpoint/2010/main" val="3758086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Five staff members participated in the project.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Overall there was an increase in knowledge related to confidence to assess weight, confidence to counsel, confidence to calculate BMI, related health issues, treatment activities, and parental prevention, but the difference did not reach statistical significance (p &lt; 0.05).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there was a statistical significance in changes in knowledge related to the procedure for wearing shoes and clothing (p = 0.040), procedure for scales (p = 0.027), impact of childhood obesity in the US (p = 0.040), treatment with diet (p = 0.040), and parental perception of their child’s weight (p = 0.004).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was no change in knowledge related to obese children’s self-esteem. </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13</a:t>
            </a:fld>
            <a:endParaRPr lang="en-US"/>
          </a:p>
        </p:txBody>
      </p:sp>
    </p:spTree>
    <p:extLst>
      <p:ext uri="{BB962C8B-B14F-4D97-AF65-F5344CB8AC3E}">
        <p14:creationId xmlns:p14="http://schemas.microsoft.com/office/powerpoint/2010/main" val="385857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Overall there was an increase from the pre-test to the post-test suggesting it is possible to increase the knowledge of staff at a pediatric clinic by providing them with education regarding childhood overweight and obesity.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most significant differences were seen in knowledge about accuracy of parental perception of their children’s weight and the proper procedure for using scales.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results suggest that the participants already had a solid knowledge base on most items, but gained important information in areas that will help them more effectively address childhood obesity in their clinical setting areas.  </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14</a:t>
            </a:fld>
            <a:endParaRPr lang="en-US"/>
          </a:p>
        </p:txBody>
      </p:sp>
    </p:spTree>
    <p:extLst>
      <p:ext uri="{BB962C8B-B14F-4D97-AF65-F5344CB8AC3E}">
        <p14:creationId xmlns:p14="http://schemas.microsoft.com/office/powerpoint/2010/main" val="1945178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presentation I will begin by reviewing some of the information from previous semesters. </a:t>
            </a:r>
          </a:p>
          <a:p>
            <a:r>
              <a:rPr lang="en-US" baseline="0" dirty="0" smtClean="0"/>
              <a:t>I will start with the: </a:t>
            </a:r>
          </a:p>
          <a:p>
            <a:r>
              <a:rPr lang="en-US" baseline="0" dirty="0" smtClean="0"/>
              <a:t>Background &amp; significance</a:t>
            </a:r>
          </a:p>
          <a:p>
            <a:r>
              <a:rPr lang="en-US" baseline="0" dirty="0" smtClean="0"/>
              <a:t>Target population</a:t>
            </a:r>
          </a:p>
          <a:p>
            <a:r>
              <a:rPr lang="en-US" baseline="0" dirty="0" smtClean="0"/>
              <a:t>PICO question</a:t>
            </a:r>
          </a:p>
          <a:p>
            <a:r>
              <a:rPr lang="en-US" baseline="0" dirty="0" smtClean="0"/>
              <a:t>Literature search</a:t>
            </a:r>
          </a:p>
          <a:p>
            <a:r>
              <a:rPr lang="en-US" baseline="0" dirty="0" smtClean="0"/>
              <a:t>Summary of evidence</a:t>
            </a:r>
          </a:p>
          <a:p>
            <a:r>
              <a:rPr lang="en-US" baseline="0" dirty="0" smtClean="0"/>
              <a:t>&amp; Recommendations</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2</a:t>
            </a:fld>
            <a:endParaRPr lang="en-US"/>
          </a:p>
        </p:txBody>
      </p:sp>
    </p:spTree>
    <p:extLst>
      <p:ext uri="{BB962C8B-B14F-4D97-AF65-F5344CB8AC3E}">
        <p14:creationId xmlns:p14="http://schemas.microsoft.com/office/powerpoint/2010/main" val="111296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Childhood obesity has become a public health crisis</a:t>
            </a:r>
            <a:r>
              <a:rPr lang="en-US" baseline="0" dirty="0" smtClean="0"/>
              <a:t> and the rates of childhood obesity have drastically increased in </a:t>
            </a:r>
          </a:p>
          <a:p>
            <a:pPr marL="0" indent="0">
              <a:buFontTx/>
              <a:buNone/>
            </a:pPr>
            <a:r>
              <a:rPr lang="en-US" baseline="0" dirty="0" smtClean="0"/>
              <a:t>recent years. </a:t>
            </a:r>
          </a:p>
          <a:p>
            <a:endParaRPr lang="en-US" baseline="0" dirty="0" smtClean="0"/>
          </a:p>
          <a:p>
            <a:r>
              <a:rPr lang="en-US" baseline="0" dirty="0" smtClean="0"/>
              <a:t>One-third of children &amp; adolescents in the United States are considered overweight or obese.</a:t>
            </a:r>
          </a:p>
          <a:p>
            <a:endParaRPr lang="en-US" dirty="0" smtClean="0"/>
          </a:p>
          <a:p>
            <a:r>
              <a:rPr lang="en-US" dirty="0" smtClean="0"/>
              <a:t>Body</a:t>
            </a:r>
            <a:r>
              <a:rPr lang="en-US" baseline="0" dirty="0" smtClean="0"/>
              <a:t> mass index, or BMI, is a reliable indicator of body fat for most children. </a:t>
            </a:r>
          </a:p>
          <a:p>
            <a:endParaRPr lang="en-US" baseline="0" dirty="0" smtClean="0"/>
          </a:p>
          <a:p>
            <a:r>
              <a:rPr lang="en-US" baseline="0" dirty="0" smtClean="0"/>
              <a:t>BMI is calculated from a child’s weight and height and is age and sex specific. </a:t>
            </a:r>
          </a:p>
          <a:p>
            <a:endParaRPr lang="en-US" baseline="0" dirty="0" smtClean="0"/>
          </a:p>
          <a:p>
            <a:r>
              <a:rPr lang="en-US" baseline="0" dirty="0" smtClean="0"/>
              <a:t>For children, after BMI is calculated it is plotted on a growth chart to obtain a percentile ranking. </a:t>
            </a:r>
            <a:endParaRPr lang="en-US" dirty="0" smtClean="0"/>
          </a:p>
          <a:p>
            <a:endParaRPr lang="en-US" dirty="0" smtClean="0"/>
          </a:p>
          <a:p>
            <a:r>
              <a:rPr lang="en-US" dirty="0" smtClean="0"/>
              <a:t>Overweight is defined as a</a:t>
            </a:r>
            <a:r>
              <a:rPr lang="en-US" baseline="0" dirty="0" smtClean="0"/>
              <a:t> BMI at or above the 85</a:t>
            </a:r>
            <a:r>
              <a:rPr lang="en-US" baseline="30000" dirty="0" smtClean="0"/>
              <a:t>th</a:t>
            </a:r>
            <a:r>
              <a:rPr lang="en-US" baseline="0" dirty="0" smtClean="0"/>
              <a:t> percentile and below the 95</a:t>
            </a:r>
            <a:r>
              <a:rPr lang="en-US" baseline="30000" dirty="0" smtClean="0"/>
              <a:t>th</a:t>
            </a:r>
            <a:r>
              <a:rPr lang="en-US" baseline="0" dirty="0" smtClean="0"/>
              <a:t> percentile for children of the same age and sex.</a:t>
            </a:r>
          </a:p>
          <a:p>
            <a:endParaRPr lang="en-US" baseline="0" dirty="0" smtClean="0"/>
          </a:p>
          <a:p>
            <a:r>
              <a:rPr lang="en-US" baseline="0" dirty="0" smtClean="0"/>
              <a:t>Obese is defined as a BMI at or above the 95</a:t>
            </a:r>
            <a:r>
              <a:rPr lang="en-US" baseline="30000" dirty="0" smtClean="0"/>
              <a:t>th</a:t>
            </a:r>
            <a:r>
              <a:rPr lang="en-US" baseline="0" dirty="0" smtClean="0"/>
              <a:t> percentile for children of the same age and sex.</a:t>
            </a:r>
          </a:p>
          <a:p>
            <a:endParaRPr lang="en-US" baseline="0" dirty="0" smtClean="0"/>
          </a:p>
          <a:p>
            <a:r>
              <a:rPr lang="en-US" baseline="0" dirty="0" smtClean="0"/>
              <a:t>There are many risk factors associated with childhood obesity.  </a:t>
            </a:r>
          </a:p>
          <a:p>
            <a:r>
              <a:rPr lang="en-US" dirty="0" smtClean="0"/>
              <a:t>Risks</a:t>
            </a:r>
            <a:r>
              <a:rPr lang="en-US" baseline="0" dirty="0" smtClean="0"/>
              <a:t> associated with physical health can have long-term health effects and may require ongoing medical treatment and management. </a:t>
            </a:r>
          </a:p>
          <a:p>
            <a:r>
              <a:rPr lang="en-US" baseline="0" dirty="0" smtClean="0"/>
              <a:t>Some of these risks include:</a:t>
            </a:r>
          </a:p>
          <a:p>
            <a:r>
              <a:rPr lang="en-US" baseline="0" dirty="0" smtClean="0"/>
              <a:t>Diabetes</a:t>
            </a:r>
          </a:p>
          <a:p>
            <a:r>
              <a:rPr lang="en-US" baseline="0" dirty="0" smtClean="0"/>
              <a:t>Hypertension</a:t>
            </a:r>
          </a:p>
          <a:p>
            <a:r>
              <a:rPr lang="en-US" baseline="0" dirty="0" smtClean="0"/>
              <a:t>Hypercholesterolemia </a:t>
            </a:r>
          </a:p>
          <a:p>
            <a:r>
              <a:rPr lang="en-US" baseline="0" dirty="0" smtClean="0"/>
              <a:t>Fatty liver disease</a:t>
            </a:r>
          </a:p>
          <a:p>
            <a:r>
              <a:rPr lang="en-US" baseline="0" dirty="0" err="1" smtClean="0"/>
              <a:t>Cholelithiasis</a:t>
            </a:r>
            <a:endParaRPr lang="en-US" baseline="0" dirty="0" smtClean="0"/>
          </a:p>
          <a:p>
            <a:r>
              <a:rPr lang="en-US" baseline="0" dirty="0" smtClean="0"/>
              <a:t>Sleep apnea</a:t>
            </a:r>
          </a:p>
          <a:p>
            <a:r>
              <a:rPr lang="en-US" baseline="0" dirty="0" smtClean="0"/>
              <a:t>Asthma</a:t>
            </a:r>
          </a:p>
          <a:p>
            <a:r>
              <a:rPr lang="en-US" baseline="0" dirty="0" smtClean="0"/>
              <a:t>Skin conditions</a:t>
            </a:r>
          </a:p>
          <a:p>
            <a:r>
              <a:rPr lang="en-US" baseline="0" dirty="0" smtClean="0"/>
              <a:t>Menstrual abnormalities</a:t>
            </a:r>
          </a:p>
          <a:p>
            <a:r>
              <a:rPr lang="en-US" baseline="0" dirty="0" smtClean="0"/>
              <a:t>Impaired balance and </a:t>
            </a:r>
          </a:p>
          <a:p>
            <a:r>
              <a:rPr lang="en-US" baseline="0" dirty="0" smtClean="0"/>
              <a:t>Orthopedic problems</a:t>
            </a:r>
          </a:p>
          <a:p>
            <a:endParaRPr lang="en-US" baseline="0" dirty="0" smtClean="0"/>
          </a:p>
          <a:p>
            <a:r>
              <a:rPr lang="en-US" baseline="0" dirty="0" smtClean="0"/>
              <a:t>Risks associated with emotional health include:</a:t>
            </a:r>
          </a:p>
          <a:p>
            <a:r>
              <a:rPr lang="en-US" baseline="0" dirty="0" smtClean="0"/>
              <a:t>Low self esteem</a:t>
            </a:r>
          </a:p>
          <a:p>
            <a:r>
              <a:rPr lang="en-US" baseline="0" dirty="0" smtClean="0"/>
              <a:t>Negative body image and </a:t>
            </a:r>
          </a:p>
          <a:p>
            <a:r>
              <a:rPr lang="en-US" baseline="0" dirty="0" smtClean="0"/>
              <a:t>Depression</a:t>
            </a:r>
          </a:p>
          <a:p>
            <a:r>
              <a:rPr lang="en-US" baseline="0" dirty="0" smtClean="0"/>
              <a:t>Poor emotional health has been linked to poor academic performance and fewer friends</a:t>
            </a:r>
          </a:p>
          <a:p>
            <a:endParaRPr lang="en-US" baseline="0" dirty="0" smtClean="0"/>
          </a:p>
          <a:p>
            <a:r>
              <a:rPr lang="en-US" baseline="0" dirty="0" smtClean="0"/>
              <a:t>Obesity also has on impact on social health. Obese children are more likely to be subjected to teasing, bullying and discrimination.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3</a:t>
            </a:fld>
            <a:endParaRPr lang="en-US"/>
          </a:p>
        </p:txBody>
      </p:sp>
    </p:spTree>
    <p:extLst>
      <p:ext uri="{BB962C8B-B14F-4D97-AF65-F5344CB8AC3E}">
        <p14:creationId xmlns:p14="http://schemas.microsoft.com/office/powerpoint/2010/main" val="97628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target population of the overall</a:t>
            </a:r>
            <a:r>
              <a:rPr lang="en-US" baseline="0" dirty="0" smtClean="0"/>
              <a:t> project is parents of children ages 6-12 years old. </a:t>
            </a:r>
          </a:p>
          <a:p>
            <a:r>
              <a:rPr lang="en-US" baseline="0" dirty="0" smtClean="0"/>
              <a:t>For the small test of change I focused only on the staff at a local pediatric clinic. </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4</a:t>
            </a:fld>
            <a:endParaRPr lang="en-US"/>
          </a:p>
        </p:txBody>
      </p:sp>
    </p:spTree>
    <p:extLst>
      <p:ext uri="{BB962C8B-B14F-4D97-AF65-F5344CB8AC3E}">
        <p14:creationId xmlns:p14="http://schemas.microsoft.com/office/powerpoint/2010/main" val="355144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PICO question that</a:t>
            </a:r>
            <a:r>
              <a:rPr lang="en-US" baseline="0" dirty="0" smtClean="0"/>
              <a:t> guided my literature review is: </a:t>
            </a:r>
            <a:endParaRPr lang="en-US" dirty="0" smtClean="0"/>
          </a:p>
          <a:p>
            <a:endParaRPr lang="en-US" dirty="0" smtClean="0"/>
          </a:p>
          <a:p>
            <a:r>
              <a:rPr lang="en-US" dirty="0" smtClean="0"/>
              <a:t>In overweight and obese children</a:t>
            </a:r>
            <a:r>
              <a:rPr lang="en-US" baseline="0" dirty="0" smtClean="0"/>
              <a:t> ages 6-12 years-old, how does providing parental education in conjunction with the child’s BMI compared to providing parental education with no BMI affect the weight of the child? </a:t>
            </a:r>
          </a:p>
          <a:p>
            <a:endParaRPr lang="en-US" baseline="0" dirty="0" smtClean="0"/>
          </a:p>
          <a:p>
            <a:r>
              <a:rPr lang="en-US" baseline="0" dirty="0" smtClean="0"/>
              <a:t>The population chosen is children ages 6-12 years-old who are overweight or obese as indicated by their current BMI. </a:t>
            </a:r>
          </a:p>
          <a:p>
            <a:endParaRPr lang="en-US" baseline="0" dirty="0" smtClean="0"/>
          </a:p>
          <a:p>
            <a:r>
              <a:rPr lang="en-US" baseline="0" dirty="0" smtClean="0"/>
              <a:t>The intervention is providing the parent of the child with education along with the child’s current BMI in an effort to increase parental awareness and concern regarding the child’s weight. </a:t>
            </a:r>
          </a:p>
          <a:p>
            <a:endParaRPr lang="en-US" baseline="0" dirty="0" smtClean="0"/>
          </a:p>
          <a:p>
            <a:r>
              <a:rPr lang="en-US" baseline="0" dirty="0" smtClean="0"/>
              <a:t>The comparison is the current accepted practice of providing the parent of the child with education regarding interventions promoting healthy weight, but not providing them with the child’s current BMI. </a:t>
            </a:r>
          </a:p>
          <a:p>
            <a:endParaRPr lang="en-US" baseline="0" dirty="0" smtClean="0"/>
          </a:p>
          <a:p>
            <a:r>
              <a:rPr lang="en-US" baseline="0" dirty="0" smtClean="0"/>
              <a:t>The desired long-term outcome is decreased body weight and therefore decreased BMI. </a:t>
            </a:r>
          </a:p>
          <a:p>
            <a:r>
              <a:rPr lang="en-US" baseline="0" dirty="0" smtClean="0"/>
              <a:t>Since childhood is a time of rapid growth, no significant change in body weight with an increase in height resulting in a decreased BMI is also a desirable outcome. </a:t>
            </a:r>
          </a:p>
          <a:p>
            <a:endParaRPr lang="en-US" baseline="0" dirty="0" smtClean="0"/>
          </a:p>
          <a:p>
            <a:r>
              <a:rPr lang="en-US" baseline="0" dirty="0" smtClean="0"/>
              <a:t>Desirable short-term outcomes can include, but are not limited to, BMI recorded on each patient’s chart, increased parental awareness of health risks associated with overweight and obesity, and increased adoption of health promoting behaviors.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5</a:t>
            </a:fld>
            <a:endParaRPr lang="en-US"/>
          </a:p>
        </p:txBody>
      </p:sp>
    </p:spTree>
    <p:extLst>
      <p:ext uri="{BB962C8B-B14F-4D97-AF65-F5344CB8AC3E}">
        <p14:creationId xmlns:p14="http://schemas.microsoft.com/office/powerpoint/2010/main" val="3806030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Databases searched include Academic Search Premiere, CINAHL, ERIC, and MEDLINE. </a:t>
            </a:r>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6</a:t>
            </a:fld>
            <a:endParaRPr lang="en-US"/>
          </a:p>
        </p:txBody>
      </p:sp>
    </p:spTree>
    <p:extLst>
      <p:ext uri="{BB962C8B-B14F-4D97-AF65-F5344CB8AC3E}">
        <p14:creationId xmlns:p14="http://schemas.microsoft.com/office/powerpoint/2010/main" val="611167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Seven peer-reviewed articles were found including 1 systematic review, 2 clinical practice guidelines, 2 non-experimental cohort studies, 1 systematic review of qualitative research, and 1 integrative review of literature. </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7</a:t>
            </a:fld>
            <a:endParaRPr lang="en-US"/>
          </a:p>
        </p:txBody>
      </p:sp>
    </p:spTree>
    <p:extLst>
      <p:ext uri="{BB962C8B-B14F-4D97-AF65-F5344CB8AC3E}">
        <p14:creationId xmlns:p14="http://schemas.microsoft.com/office/powerpoint/2010/main" val="1529985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a</a:t>
            </a:r>
            <a:r>
              <a:rPr lang="en-US" baseline="0" dirty="0" smtClean="0"/>
              <a:t> </a:t>
            </a:r>
            <a:r>
              <a:rPr lang="en-US" dirty="0" smtClean="0"/>
              <a:t>critical appraisal of evidence</a:t>
            </a:r>
            <a:r>
              <a:rPr lang="en-US" baseline="0" dirty="0" smtClean="0"/>
              <a:t> </a:t>
            </a:r>
            <a:r>
              <a:rPr lang="en-US" dirty="0" smtClean="0"/>
              <a:t>the following recommendations are made for this project: </a:t>
            </a:r>
          </a:p>
          <a:p>
            <a:endParaRPr lang="en-US" dirty="0" smtClean="0"/>
          </a:p>
          <a:p>
            <a:pPr marL="228600" indent="-228600">
              <a:buAutoNum type="arabicPeriod"/>
            </a:pPr>
            <a:r>
              <a:rPr lang="en-US" dirty="0" smtClean="0"/>
              <a:t>Calculation of child’s BMI at each doctor visit. Grade A Recommendation. The clinical practice guideline by Lau et al. (2007) recommends using BMI to determine the level of obesity. </a:t>
            </a:r>
          </a:p>
          <a:p>
            <a:endParaRPr lang="en-US" dirty="0" smtClean="0"/>
          </a:p>
          <a:p>
            <a:r>
              <a:rPr lang="en-US" dirty="0" smtClean="0"/>
              <a:t>2.</a:t>
            </a:r>
            <a:r>
              <a:rPr lang="en-US" baseline="0" dirty="0" smtClean="0"/>
              <a:t> </a:t>
            </a:r>
            <a:r>
              <a:rPr lang="en-US" dirty="0" smtClean="0"/>
              <a:t>Provide parents with their child’s BMI and educate them on the significance of this measurement. Grade B Recommendation. The cohort study by</a:t>
            </a:r>
            <a:r>
              <a:rPr lang="en-US" baseline="0" dirty="0" smtClean="0"/>
              <a:t> </a:t>
            </a:r>
            <a:r>
              <a:rPr lang="en-US" dirty="0" smtClean="0"/>
              <a:t>Moore, Harris, &amp; </a:t>
            </a:r>
            <a:r>
              <a:rPr lang="en-US" dirty="0" err="1" smtClean="0"/>
              <a:t>Bradlyn</a:t>
            </a:r>
            <a:r>
              <a:rPr lang="en-US" dirty="0" smtClean="0"/>
              <a:t> (2012)</a:t>
            </a:r>
            <a:r>
              <a:rPr lang="en-US" baseline="0" dirty="0" smtClean="0"/>
              <a:t> </a:t>
            </a:r>
            <a:r>
              <a:rPr lang="en-US" dirty="0" smtClean="0"/>
              <a:t>indicates that parental concern is influenced by knowing their child’s BMI weight category. It is also indicated that parental action is directly related to the concern they feel about their child’s weight. </a:t>
            </a:r>
          </a:p>
          <a:p>
            <a:endParaRPr lang="en-US" dirty="0" smtClean="0"/>
          </a:p>
          <a:p>
            <a:r>
              <a:rPr lang="en-US" dirty="0" smtClean="0"/>
              <a:t>3.</a:t>
            </a:r>
            <a:r>
              <a:rPr lang="en-US" baseline="0" dirty="0" smtClean="0"/>
              <a:t> </a:t>
            </a:r>
            <a:r>
              <a:rPr lang="en-US" dirty="0" smtClean="0"/>
              <a:t>Provide parents with education regarding lifestyle modifications in order to promote healthy weight. Grade C Recommendation. </a:t>
            </a:r>
          </a:p>
          <a:p>
            <a:endParaRPr lang="en-US" dirty="0"/>
          </a:p>
        </p:txBody>
      </p:sp>
      <p:sp>
        <p:nvSpPr>
          <p:cNvPr id="4" name="Slide Number Placeholder 3"/>
          <p:cNvSpPr>
            <a:spLocks noGrp="1"/>
          </p:cNvSpPr>
          <p:nvPr>
            <p:ph type="sldNum" sz="quarter" idx="10"/>
          </p:nvPr>
        </p:nvSpPr>
        <p:spPr/>
        <p:txBody>
          <a:bodyPr/>
          <a:lstStyle/>
          <a:p>
            <a:fld id="{256C0B17-E07F-4B92-ABC6-139418FFC6C4}" type="slidenum">
              <a:rPr lang="en-US" smtClean="0"/>
              <a:t>8</a:t>
            </a:fld>
            <a:endParaRPr lang="en-US"/>
          </a:p>
        </p:txBody>
      </p:sp>
    </p:spTree>
    <p:extLst>
      <p:ext uri="{BB962C8B-B14F-4D97-AF65-F5344CB8AC3E}">
        <p14:creationId xmlns:p14="http://schemas.microsoft.com/office/powerpoint/2010/main" val="2229035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section of the presentation I will focus on the small test of change. </a:t>
            </a:r>
          </a:p>
          <a:p>
            <a:r>
              <a:rPr lang="en-US" baseline="0" dirty="0" smtClean="0"/>
              <a:t>I will review</a:t>
            </a:r>
          </a:p>
          <a:p>
            <a:r>
              <a:rPr lang="en-US" baseline="0" dirty="0" smtClean="0"/>
              <a:t>Methods </a:t>
            </a:r>
          </a:p>
          <a:p>
            <a:r>
              <a:rPr lang="en-US" baseline="0" dirty="0" smtClean="0"/>
              <a:t>Results </a:t>
            </a:r>
          </a:p>
          <a:p>
            <a:r>
              <a:rPr lang="en-US" baseline="0" dirty="0" smtClean="0"/>
              <a:t>&amp; Conclusions</a:t>
            </a:r>
          </a:p>
          <a:p>
            <a:endParaRPr lang="en-US" baseline="0" dirty="0" smtClean="0"/>
          </a:p>
        </p:txBody>
      </p:sp>
      <p:sp>
        <p:nvSpPr>
          <p:cNvPr id="4" name="Slide Number Placeholder 3"/>
          <p:cNvSpPr>
            <a:spLocks noGrp="1"/>
          </p:cNvSpPr>
          <p:nvPr>
            <p:ph type="sldNum" sz="quarter" idx="10"/>
          </p:nvPr>
        </p:nvSpPr>
        <p:spPr/>
        <p:txBody>
          <a:bodyPr/>
          <a:lstStyle/>
          <a:p>
            <a:fld id="{256C0B17-E07F-4B92-ABC6-139418FFC6C4}" type="slidenum">
              <a:rPr lang="en-US" smtClean="0"/>
              <a:t>9</a:t>
            </a:fld>
            <a:endParaRPr lang="en-US"/>
          </a:p>
        </p:txBody>
      </p:sp>
    </p:spTree>
    <p:extLst>
      <p:ext uri="{BB962C8B-B14F-4D97-AF65-F5344CB8AC3E}">
        <p14:creationId xmlns:p14="http://schemas.microsoft.com/office/powerpoint/2010/main" val="262652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4/18/2015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4/18/2015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4/18/2015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Childhood Overweight &amp; Obesity</a:t>
            </a:r>
            <a:endParaRPr lang="en-US" dirty="0"/>
          </a:p>
        </p:txBody>
      </p:sp>
      <p:sp>
        <p:nvSpPr>
          <p:cNvPr id="3" name="Subtitle 2"/>
          <p:cNvSpPr>
            <a:spLocks noGrp="1"/>
          </p:cNvSpPr>
          <p:nvPr>
            <p:ph type="subTitle" idx="1"/>
          </p:nvPr>
        </p:nvSpPr>
        <p:spPr/>
        <p:txBody>
          <a:bodyPr/>
          <a:lstStyle/>
          <a:p>
            <a:r>
              <a:rPr lang="en-US" dirty="0" smtClean="0"/>
              <a:t>Dana Burns</a:t>
            </a:r>
          </a:p>
          <a:p>
            <a:r>
              <a:rPr lang="en-US" dirty="0" smtClean="0"/>
              <a:t>April 7, 2014</a:t>
            </a:r>
            <a:endParaRPr lang="en-US" dirty="0"/>
          </a:p>
        </p:txBody>
      </p:sp>
    </p:spTree>
    <p:extLst>
      <p:ext uri="{BB962C8B-B14F-4D97-AF65-F5344CB8AC3E}">
        <p14:creationId xmlns:p14="http://schemas.microsoft.com/office/powerpoint/2010/main" val="84615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&amp; Participants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4400" dirty="0" smtClean="0"/>
              <a:t> Pediatric Clinic</a:t>
            </a:r>
          </a:p>
          <a:p>
            <a:pPr>
              <a:buFont typeface="Arial" panose="020B0604020202020204" pitchFamily="34" charset="0"/>
              <a:buChar char="•"/>
            </a:pPr>
            <a:r>
              <a:rPr lang="en-US" sz="4400" dirty="0"/>
              <a:t> </a:t>
            </a:r>
            <a:r>
              <a:rPr lang="en-US" sz="4400" dirty="0" smtClean="0"/>
              <a:t>Staff</a:t>
            </a:r>
          </a:p>
          <a:p>
            <a:pPr lvl="1">
              <a:buFont typeface="Arial" panose="020B0604020202020204" pitchFamily="34" charset="0"/>
              <a:buChar char="•"/>
            </a:pPr>
            <a:r>
              <a:rPr lang="en-US" sz="3500" dirty="0" smtClean="0"/>
              <a:t>Physician</a:t>
            </a:r>
          </a:p>
          <a:p>
            <a:pPr lvl="1">
              <a:buFont typeface="Arial" panose="020B0604020202020204" pitchFamily="34" charset="0"/>
              <a:buChar char="•"/>
            </a:pPr>
            <a:r>
              <a:rPr lang="en-US" sz="3500" dirty="0" smtClean="0"/>
              <a:t>2 Nurses</a:t>
            </a:r>
          </a:p>
          <a:p>
            <a:pPr lvl="1">
              <a:buFont typeface="Arial" panose="020B0604020202020204" pitchFamily="34" charset="0"/>
              <a:buChar char="•"/>
            </a:pPr>
            <a:r>
              <a:rPr lang="en-US" sz="3500" dirty="0" smtClean="0"/>
              <a:t>Office Manager</a:t>
            </a:r>
          </a:p>
          <a:p>
            <a:pPr lvl="1">
              <a:buFont typeface="Arial" panose="020B0604020202020204" pitchFamily="34" charset="0"/>
              <a:buChar char="•"/>
            </a:pPr>
            <a:r>
              <a:rPr lang="en-US" sz="3500" dirty="0" smtClean="0"/>
              <a:t>Receptionist</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046487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Steps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4000" dirty="0" smtClean="0"/>
              <a:t> Pre-knowledge Questionnaire</a:t>
            </a:r>
          </a:p>
          <a:p>
            <a:pPr>
              <a:buFont typeface="Arial" panose="020B0604020202020204" pitchFamily="34" charset="0"/>
              <a:buChar char="•"/>
            </a:pPr>
            <a:r>
              <a:rPr lang="en-US" sz="4000" dirty="0"/>
              <a:t> </a:t>
            </a:r>
            <a:r>
              <a:rPr lang="en-US" sz="4000" dirty="0" smtClean="0"/>
              <a:t>Educational Session</a:t>
            </a:r>
          </a:p>
          <a:p>
            <a:pPr>
              <a:buFont typeface="Arial" panose="020B0604020202020204" pitchFamily="34" charset="0"/>
              <a:buChar char="•"/>
            </a:pPr>
            <a:r>
              <a:rPr lang="en-US" sz="4000" dirty="0"/>
              <a:t> </a:t>
            </a:r>
            <a:r>
              <a:rPr lang="en-US" sz="4000" dirty="0" smtClean="0"/>
              <a:t>Post-knowledge Questionnaire</a:t>
            </a:r>
            <a:endParaRPr lang="en-US" sz="4000" dirty="0"/>
          </a:p>
        </p:txBody>
      </p:sp>
    </p:spTree>
    <p:extLst>
      <p:ext uri="{BB962C8B-B14F-4D97-AF65-F5344CB8AC3E}">
        <p14:creationId xmlns:p14="http://schemas.microsoft.com/office/powerpoint/2010/main" val="102715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4000" dirty="0" smtClean="0"/>
              <a:t> Questionnaires</a:t>
            </a:r>
          </a:p>
          <a:p>
            <a:pPr>
              <a:buFont typeface="Arial" panose="020B0604020202020204" pitchFamily="34" charset="0"/>
              <a:buChar char="•"/>
            </a:pPr>
            <a:r>
              <a:rPr lang="en-US" sz="4000" dirty="0"/>
              <a:t> </a:t>
            </a:r>
            <a:r>
              <a:rPr lang="en-US" sz="4000" dirty="0" smtClean="0"/>
              <a:t>Excel</a:t>
            </a:r>
          </a:p>
          <a:p>
            <a:pPr>
              <a:buFont typeface="Arial" panose="020B0604020202020204" pitchFamily="34" charset="0"/>
              <a:buChar char="•"/>
            </a:pPr>
            <a:r>
              <a:rPr lang="en-US" sz="4000" dirty="0"/>
              <a:t> </a:t>
            </a:r>
            <a:r>
              <a:rPr lang="en-US" sz="4000" dirty="0" smtClean="0"/>
              <a:t>SPSS</a:t>
            </a:r>
          </a:p>
          <a:p>
            <a:pPr lvl="1">
              <a:buFont typeface="Arial" panose="020B0604020202020204" pitchFamily="34" charset="0"/>
              <a:buChar char="•"/>
            </a:pPr>
            <a:r>
              <a:rPr lang="en-US" sz="3500" dirty="0" smtClean="0"/>
              <a:t>Frequency</a:t>
            </a:r>
          </a:p>
          <a:p>
            <a:pPr lvl="1">
              <a:buFont typeface="Arial" panose="020B0604020202020204" pitchFamily="34" charset="0"/>
              <a:buChar char="•"/>
            </a:pPr>
            <a:r>
              <a:rPr lang="en-US" sz="3500" dirty="0" smtClean="0"/>
              <a:t>Independent t-test</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309051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53293826"/>
              </p:ext>
            </p:extLst>
          </p:nvPr>
        </p:nvGraphicFramePr>
        <p:xfrm>
          <a:off x="3400926" y="659147"/>
          <a:ext cx="7754754" cy="5479096"/>
        </p:xfrm>
        <a:graphic>
          <a:graphicData uri="http://schemas.openxmlformats.org/drawingml/2006/table">
            <a:tbl>
              <a:tblPr firstRow="1" bandRow="1">
                <a:tableStyleId>{5C22544A-7EE6-4342-B048-85BDC9FD1C3A}</a:tableStyleId>
              </a:tblPr>
              <a:tblGrid>
                <a:gridCol w="2437071"/>
                <a:gridCol w="1684572"/>
                <a:gridCol w="1768750"/>
                <a:gridCol w="1864361"/>
              </a:tblGrid>
              <a:tr h="247562">
                <a:tc>
                  <a:txBody>
                    <a:bodyPr/>
                    <a:lstStyle/>
                    <a:p>
                      <a:endParaRPr lang="en-US" sz="1200" b="1" i="1" u="sng"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b="1" i="1" u="sng" dirty="0" smtClean="0">
                          <a:solidFill>
                            <a:srgbClr val="002060"/>
                          </a:solidFill>
                          <a:latin typeface="Arial Narrow" panose="020B0606020202030204" pitchFamily="34" charset="0"/>
                        </a:rPr>
                        <a:t>Pre</a:t>
                      </a:r>
                      <a:r>
                        <a:rPr lang="en-US" sz="1200" b="1" i="1" u="sng" baseline="0" dirty="0" smtClean="0">
                          <a:solidFill>
                            <a:srgbClr val="002060"/>
                          </a:solidFill>
                          <a:latin typeface="Arial Narrow" panose="020B0606020202030204" pitchFamily="34" charset="0"/>
                        </a:rPr>
                        <a:t> </a:t>
                      </a:r>
                      <a:r>
                        <a:rPr lang="en-US" sz="1200" b="1" i="1" u="sng" dirty="0" smtClean="0">
                          <a:solidFill>
                            <a:srgbClr val="002060"/>
                          </a:solidFill>
                          <a:latin typeface="Arial Narrow" panose="020B0606020202030204" pitchFamily="34" charset="0"/>
                        </a:rPr>
                        <a:t>Education </a:t>
                      </a:r>
                      <a:endParaRPr lang="en-US" sz="1200" b="1" i="1" u="sng"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b="1" i="1" u="sng" dirty="0" smtClean="0">
                          <a:solidFill>
                            <a:srgbClr val="002060"/>
                          </a:solidFill>
                          <a:latin typeface="Arial Narrow" panose="020B0606020202030204" pitchFamily="34" charset="0"/>
                        </a:rPr>
                        <a:t>Post Education</a:t>
                      </a:r>
                      <a:endParaRPr lang="en-US" sz="1200" b="1" i="1" u="sng"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b="1" i="1" u="sng"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endParaRPr lang="en-US" sz="1200" b="1"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b="1" dirty="0" smtClean="0">
                          <a:solidFill>
                            <a:srgbClr val="002060"/>
                          </a:solidFill>
                          <a:latin typeface="Arial Narrow" panose="020B0606020202030204" pitchFamily="34" charset="0"/>
                        </a:rPr>
                        <a:t>M ± SD</a:t>
                      </a:r>
                      <a:endParaRPr lang="en-US" sz="1200" b="1"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b="1" dirty="0" smtClean="0">
                          <a:solidFill>
                            <a:srgbClr val="002060"/>
                          </a:solidFill>
                          <a:latin typeface="Arial Narrow" panose="020B0606020202030204" pitchFamily="34" charset="0"/>
                        </a:rPr>
                        <a:t>M ± SD</a:t>
                      </a:r>
                    </a:p>
                  </a:txBody>
                  <a:tcPr marT="45725" marB="45725">
                    <a:solidFill>
                      <a:schemeClr val="accent2">
                        <a:lumMod val="20000"/>
                        <a:lumOff val="80000"/>
                      </a:schemeClr>
                    </a:solidFill>
                  </a:tcPr>
                </a:tc>
                <a:tc>
                  <a:txBody>
                    <a:bodyPr/>
                    <a:lstStyle/>
                    <a:p>
                      <a:r>
                        <a:rPr lang="en-US" sz="1200" b="1" dirty="0" smtClean="0">
                          <a:solidFill>
                            <a:srgbClr val="002060"/>
                          </a:solidFill>
                          <a:latin typeface="Arial Narrow" panose="020B0606020202030204" pitchFamily="34" charset="0"/>
                        </a:rPr>
                        <a:t>p-value</a:t>
                      </a:r>
                      <a:endParaRPr lang="en-US" sz="1200" b="1"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r>
                        <a:rPr lang="en-US" sz="1200" dirty="0" smtClean="0">
                          <a:solidFill>
                            <a:srgbClr val="002060"/>
                          </a:solidFill>
                          <a:latin typeface="Arial Narrow" panose="020B0606020202030204" pitchFamily="34" charset="0"/>
                        </a:rPr>
                        <a:t>Confidence</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                  </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Assess Weight</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latin typeface="Arial Narrow" panose="020B0606020202030204" pitchFamily="34" charset="0"/>
                        </a:rPr>
                        <a:t>4.000 ± 0.717</a:t>
                      </a: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4.800 ± 0.447</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0.065</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Counsel</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3.600 ± 0.894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4.400 ± 4.548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0.126</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Calculate BMI</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3.400 ± 0.894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4.400 ± 0.548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0.066</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r>
                        <a:rPr lang="en-US" sz="1200" dirty="0" smtClean="0">
                          <a:solidFill>
                            <a:srgbClr val="002060"/>
                          </a:solidFill>
                          <a:latin typeface="Arial Narrow" panose="020B0606020202030204" pitchFamily="34" charset="0"/>
                        </a:rPr>
                        <a:t>Procedural</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Shoes</a:t>
                      </a:r>
                      <a:r>
                        <a:rPr lang="en-US" sz="1200" baseline="0" dirty="0" smtClean="0">
                          <a:solidFill>
                            <a:srgbClr val="002060"/>
                          </a:solidFill>
                          <a:latin typeface="Arial Narrow" panose="020B0606020202030204" pitchFamily="34" charset="0"/>
                        </a:rPr>
                        <a:t> / Clothing</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4.400 ± 0.548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a:t>
                      </a:r>
                      <a:r>
                        <a:rPr lang="en-US" sz="1200" baseline="0" dirty="0" smtClean="0">
                          <a:solidFill>
                            <a:srgbClr val="002060"/>
                          </a:solidFill>
                          <a:latin typeface="Arial Narrow" panose="020B0606020202030204" pitchFamily="34" charset="0"/>
                        </a:rPr>
                        <a:t>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0.040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Scales</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3.000 ±1.414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4.800 ± 0.447</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0.027</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0"/>
                      <a:r>
                        <a:rPr lang="en-US" sz="1200" dirty="0" smtClean="0">
                          <a:solidFill>
                            <a:srgbClr val="002060"/>
                          </a:solidFill>
                          <a:latin typeface="Arial Narrow" panose="020B0606020202030204" pitchFamily="34" charset="0"/>
                        </a:rPr>
                        <a:t>Knowledge</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Impact</a:t>
                      </a:r>
                      <a:r>
                        <a:rPr lang="en-US" sz="1200" baseline="0" dirty="0" smtClean="0">
                          <a:solidFill>
                            <a:srgbClr val="002060"/>
                          </a:solidFill>
                          <a:latin typeface="Arial Narrow" panose="020B0606020202030204" pitchFamily="34" charset="0"/>
                        </a:rPr>
                        <a:t> in US</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4.400 ± 0.548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0.040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Health Issues</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4.200 ± 1.304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0.207</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Self-esteem</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baseline="0" dirty="0" smtClean="0">
                          <a:solidFill>
                            <a:srgbClr val="002060"/>
                          </a:solidFill>
                          <a:latin typeface="Arial Narrow" panose="020B0606020202030204" pitchFamily="34" charset="0"/>
                        </a:rPr>
                        <a:t>Unable to compute</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0"/>
                      <a:r>
                        <a:rPr lang="en-US" sz="1200" dirty="0" smtClean="0">
                          <a:solidFill>
                            <a:srgbClr val="002060"/>
                          </a:solidFill>
                          <a:latin typeface="Arial Narrow" panose="020B0606020202030204" pitchFamily="34" charset="0"/>
                        </a:rPr>
                        <a:t>Treatment / Behavioral</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Activities</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4.600 ± 0.548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0.141</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1"/>
                      <a:r>
                        <a:rPr lang="en-US" sz="1200" dirty="0" smtClean="0">
                          <a:solidFill>
                            <a:srgbClr val="002060"/>
                          </a:solidFill>
                          <a:latin typeface="Arial Narrow" panose="020B0606020202030204" pitchFamily="34" charset="0"/>
                        </a:rPr>
                        <a:t>Diet</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4.400 ± 0.548</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0.040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247562">
                <a:tc>
                  <a:txBody>
                    <a:bodyPr/>
                    <a:lstStyle/>
                    <a:p>
                      <a:pPr lvl="0"/>
                      <a:r>
                        <a:rPr lang="en-US" sz="1200" dirty="0" smtClean="0">
                          <a:solidFill>
                            <a:srgbClr val="002060"/>
                          </a:solidFill>
                          <a:latin typeface="Arial Narrow" panose="020B0606020202030204" pitchFamily="34" charset="0"/>
                        </a:rPr>
                        <a:t>Awareness</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407743">
                <a:tc>
                  <a:txBody>
                    <a:bodyPr/>
                    <a:lstStyle/>
                    <a:p>
                      <a:pPr lvl="1"/>
                      <a:r>
                        <a:rPr lang="en-US" sz="1200" dirty="0" smtClean="0">
                          <a:solidFill>
                            <a:srgbClr val="002060"/>
                          </a:solidFill>
                          <a:latin typeface="Arial Narrow" panose="020B0606020202030204" pitchFamily="34" charset="0"/>
                        </a:rPr>
                        <a:t>Parental Perception</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4.200 ± 0.447</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5.000 ± 0.000</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0.004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r h="407743">
                <a:tc>
                  <a:txBody>
                    <a:bodyPr/>
                    <a:lstStyle/>
                    <a:p>
                      <a:pPr lvl="1"/>
                      <a:r>
                        <a:rPr lang="en-US" sz="1200" dirty="0" smtClean="0">
                          <a:solidFill>
                            <a:srgbClr val="002060"/>
                          </a:solidFill>
                          <a:latin typeface="Arial Narrow" panose="020B0606020202030204" pitchFamily="34" charset="0"/>
                        </a:rPr>
                        <a:t>Parental</a:t>
                      </a:r>
                      <a:r>
                        <a:rPr lang="en-US" sz="1200" baseline="0" dirty="0" smtClean="0">
                          <a:solidFill>
                            <a:srgbClr val="002060"/>
                          </a:solidFill>
                          <a:latin typeface="Arial Narrow" panose="020B0606020202030204" pitchFamily="34" charset="0"/>
                        </a:rPr>
                        <a:t> Prevention</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2.200 ± 1.095</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2.600 ± 2.191</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c>
                  <a:txBody>
                    <a:bodyPr/>
                    <a:lstStyle/>
                    <a:p>
                      <a:r>
                        <a:rPr lang="en-US" sz="1200" dirty="0" smtClean="0">
                          <a:solidFill>
                            <a:srgbClr val="002060"/>
                          </a:solidFill>
                          <a:latin typeface="Arial Narrow" panose="020B0606020202030204" pitchFamily="34" charset="0"/>
                        </a:rPr>
                        <a:t>0.724</a:t>
                      </a:r>
                      <a:endParaRPr lang="en-US" sz="1200" dirty="0">
                        <a:solidFill>
                          <a:srgbClr val="002060"/>
                        </a:solidFill>
                        <a:latin typeface="Arial Narrow" panose="020B0606020202030204" pitchFamily="34" charset="0"/>
                      </a:endParaRPr>
                    </a:p>
                  </a:txBody>
                  <a:tcPr marT="45725" marB="45725">
                    <a:solidFill>
                      <a:schemeClr val="accent2">
                        <a:lumMod val="20000"/>
                        <a:lumOff val="80000"/>
                      </a:schemeClr>
                    </a:solidFill>
                  </a:tcPr>
                </a:tc>
              </a:tr>
            </a:tbl>
          </a:graphicData>
        </a:graphic>
      </p:graphicFrame>
    </p:spTree>
    <p:extLst>
      <p:ext uri="{BB962C8B-B14F-4D97-AF65-F5344CB8AC3E}">
        <p14:creationId xmlns:p14="http://schemas.microsoft.com/office/powerpoint/2010/main" val="3473128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4000" dirty="0" smtClean="0"/>
              <a:t> Pre-test vs. Post-test</a:t>
            </a:r>
          </a:p>
          <a:p>
            <a:pPr>
              <a:buFont typeface="Arial" panose="020B0604020202020204" pitchFamily="34" charset="0"/>
              <a:buChar char="•"/>
            </a:pPr>
            <a:r>
              <a:rPr lang="en-US" sz="4000" dirty="0"/>
              <a:t> </a:t>
            </a:r>
            <a:r>
              <a:rPr lang="en-US" sz="4000" dirty="0" smtClean="0"/>
              <a:t>Increase in staff knowledge</a:t>
            </a:r>
          </a:p>
          <a:p>
            <a:pPr>
              <a:buFont typeface="Arial" panose="020B0604020202020204" pitchFamily="34" charset="0"/>
              <a:buChar char="•"/>
            </a:pPr>
            <a:r>
              <a:rPr lang="en-US" sz="4000" dirty="0"/>
              <a:t> </a:t>
            </a:r>
            <a:r>
              <a:rPr lang="en-US" sz="4000" dirty="0" smtClean="0"/>
              <a:t>Solid knowledge base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7441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pic>
        <p:nvPicPr>
          <p:cNvPr id="8" name="Picture 7"/>
          <p:cNvPicPr>
            <a:picLocks noChangeAspect="1"/>
          </p:cNvPicPr>
          <p:nvPr/>
        </p:nvPicPr>
        <p:blipFill>
          <a:blip r:embed="rId2"/>
          <a:stretch>
            <a:fillRect/>
          </a:stretch>
        </p:blipFill>
        <p:spPr>
          <a:xfrm>
            <a:off x="2021305" y="2304494"/>
            <a:ext cx="8197516" cy="3230032"/>
          </a:xfrm>
          <a:prstGeom prst="rect">
            <a:avLst/>
          </a:prstGeom>
        </p:spPr>
      </p:pic>
    </p:spTree>
    <p:extLst>
      <p:ext uri="{BB962C8B-B14F-4D97-AF65-F5344CB8AC3E}">
        <p14:creationId xmlns:p14="http://schemas.microsoft.com/office/powerpoint/2010/main" val="388773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4500" dirty="0" smtClean="0"/>
              <a:t> Background &amp; Significance</a:t>
            </a:r>
          </a:p>
          <a:p>
            <a:pPr>
              <a:buFont typeface="Arial" panose="020B0604020202020204" pitchFamily="34" charset="0"/>
              <a:buChar char="•"/>
            </a:pPr>
            <a:r>
              <a:rPr lang="en-US" sz="4500" dirty="0" smtClean="0"/>
              <a:t> Target Population</a:t>
            </a:r>
          </a:p>
          <a:p>
            <a:pPr>
              <a:buFont typeface="Arial" panose="020B0604020202020204" pitchFamily="34" charset="0"/>
              <a:buChar char="•"/>
            </a:pPr>
            <a:r>
              <a:rPr lang="en-US" sz="4500" dirty="0" smtClean="0"/>
              <a:t> PICO Question</a:t>
            </a:r>
          </a:p>
          <a:p>
            <a:pPr>
              <a:buFont typeface="Arial" panose="020B0604020202020204" pitchFamily="34" charset="0"/>
              <a:buChar char="•"/>
            </a:pPr>
            <a:r>
              <a:rPr lang="en-US" sz="4500" dirty="0" smtClean="0"/>
              <a:t> Literature Search</a:t>
            </a:r>
          </a:p>
          <a:p>
            <a:pPr>
              <a:buFont typeface="Arial" panose="020B0604020202020204" pitchFamily="34" charset="0"/>
              <a:buChar char="•"/>
            </a:pPr>
            <a:r>
              <a:rPr lang="en-US" sz="4500" dirty="0" smtClean="0"/>
              <a:t> Summary of Evidence</a:t>
            </a:r>
          </a:p>
          <a:p>
            <a:pPr>
              <a:buFont typeface="Arial" panose="020B0604020202020204" pitchFamily="34" charset="0"/>
              <a:buChar char="•"/>
            </a:pPr>
            <a:r>
              <a:rPr lang="en-US" sz="4500" dirty="0" smtClean="0"/>
              <a:t> Recommendations</a:t>
            </a:r>
          </a:p>
        </p:txBody>
      </p:sp>
    </p:spTree>
    <p:extLst>
      <p:ext uri="{BB962C8B-B14F-4D97-AF65-F5344CB8AC3E}">
        <p14:creationId xmlns:p14="http://schemas.microsoft.com/office/powerpoint/2010/main" val="419479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&amp; Significance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 Public health crisis</a:t>
            </a:r>
          </a:p>
          <a:p>
            <a:pPr>
              <a:buFont typeface="Arial" panose="020B0604020202020204" pitchFamily="34" charset="0"/>
              <a:buChar char="•"/>
            </a:pPr>
            <a:r>
              <a:rPr lang="en-US" sz="2800" dirty="0"/>
              <a:t> 1/3 of U.S. children &amp; adolescents are overweight or obese       					(Moore, Harris, &amp; </a:t>
            </a:r>
            <a:r>
              <a:rPr lang="en-US" sz="2800" dirty="0" err="1"/>
              <a:t>Bradlyn</a:t>
            </a:r>
            <a:r>
              <a:rPr lang="en-US" sz="2800" dirty="0"/>
              <a:t>, 2012 p. 902)</a:t>
            </a:r>
          </a:p>
          <a:p>
            <a:pPr>
              <a:buFont typeface="Arial" panose="020B0604020202020204" pitchFamily="34" charset="0"/>
              <a:buChar char="•"/>
            </a:pPr>
            <a:r>
              <a:rPr lang="en-US" sz="2800" dirty="0"/>
              <a:t> Overweight = BMI ≥ 85</a:t>
            </a:r>
            <a:r>
              <a:rPr lang="en-US" sz="2800" baseline="30000" dirty="0"/>
              <a:t>th</a:t>
            </a:r>
            <a:r>
              <a:rPr lang="en-US" sz="2800" dirty="0"/>
              <a:t> percentile </a:t>
            </a:r>
          </a:p>
          <a:p>
            <a:pPr>
              <a:buFont typeface="Arial" panose="020B0604020202020204" pitchFamily="34" charset="0"/>
              <a:buChar char="•"/>
            </a:pPr>
            <a:r>
              <a:rPr lang="en-US" sz="2800" dirty="0"/>
              <a:t> Obese = BMI ≥ 95</a:t>
            </a:r>
            <a:r>
              <a:rPr lang="en-US" sz="2800" baseline="30000" dirty="0"/>
              <a:t>th</a:t>
            </a:r>
            <a:r>
              <a:rPr lang="en-US" sz="2800" dirty="0"/>
              <a:t> percentile</a:t>
            </a:r>
          </a:p>
          <a:p>
            <a:pPr>
              <a:buFont typeface="Arial" panose="020B0604020202020204" pitchFamily="34" charset="0"/>
              <a:buChar char="•"/>
            </a:pPr>
            <a:r>
              <a:rPr lang="en-US" sz="2800" dirty="0"/>
              <a:t> Associated Risk Factors</a:t>
            </a:r>
          </a:p>
          <a:p>
            <a:pPr marL="0" indent="0">
              <a:buNone/>
            </a:pPr>
            <a:r>
              <a:rPr lang="en-US" sz="2800" dirty="0"/>
              <a:t>			(Center for Disease Control and Prevention, 2012)</a:t>
            </a:r>
          </a:p>
          <a:p>
            <a:endParaRPr lang="en-US" dirty="0"/>
          </a:p>
        </p:txBody>
      </p:sp>
    </p:spTree>
    <p:extLst>
      <p:ext uri="{BB962C8B-B14F-4D97-AF65-F5344CB8AC3E}">
        <p14:creationId xmlns:p14="http://schemas.microsoft.com/office/powerpoint/2010/main" val="380459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4000" dirty="0" smtClean="0"/>
              <a:t>Overall Project</a:t>
            </a:r>
          </a:p>
          <a:p>
            <a:pPr lvl="1">
              <a:buFont typeface="Arial" panose="020B0604020202020204" pitchFamily="34" charset="0"/>
              <a:buChar char="•"/>
            </a:pPr>
            <a:r>
              <a:rPr lang="en-US" sz="4000" dirty="0" smtClean="0"/>
              <a:t> Parents of children ages 6-12 years old</a:t>
            </a:r>
          </a:p>
          <a:p>
            <a:pPr>
              <a:buFont typeface="Arial" panose="020B0604020202020204" pitchFamily="34" charset="0"/>
              <a:buChar char="•"/>
            </a:pPr>
            <a:r>
              <a:rPr lang="en-US" sz="4000" dirty="0" smtClean="0"/>
              <a:t>STOC</a:t>
            </a:r>
          </a:p>
          <a:p>
            <a:pPr lvl="1">
              <a:buFont typeface="Arial" panose="020B0604020202020204" pitchFamily="34" charset="0"/>
              <a:buChar char="•"/>
            </a:pPr>
            <a:r>
              <a:rPr lang="en-US" sz="4000" dirty="0" smtClean="0"/>
              <a:t>Pediatric clinic staff</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60762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 </a:t>
            </a:r>
            <a:r>
              <a:rPr lang="en-US" sz="2400" b="1" dirty="0"/>
              <a:t>P</a:t>
            </a:r>
            <a:r>
              <a:rPr lang="en-US" sz="2400" dirty="0"/>
              <a:t> – In overweight and obese children ages 6-12 years-old, </a:t>
            </a:r>
          </a:p>
          <a:p>
            <a:pPr>
              <a:buFont typeface="Arial" panose="020B0604020202020204" pitchFamily="34" charset="0"/>
              <a:buChar char="•"/>
            </a:pPr>
            <a:r>
              <a:rPr lang="en-US" sz="2400" b="1" dirty="0"/>
              <a:t> I </a:t>
            </a:r>
            <a:r>
              <a:rPr lang="en-US" sz="2400" dirty="0"/>
              <a:t>– how does providing parental education in conjunction </a:t>
            </a:r>
            <a:r>
              <a:rPr lang="en-US" sz="2400" dirty="0" smtClean="0"/>
              <a:t>with </a:t>
            </a:r>
            <a:r>
              <a:rPr lang="en-US" sz="2400" dirty="0"/>
              <a:t>the child’s BMI</a:t>
            </a:r>
          </a:p>
          <a:p>
            <a:pPr>
              <a:buFont typeface="Arial" panose="020B0604020202020204" pitchFamily="34" charset="0"/>
              <a:buChar char="•"/>
            </a:pPr>
            <a:r>
              <a:rPr lang="en-US" sz="2400" dirty="0" smtClean="0"/>
              <a:t> </a:t>
            </a:r>
            <a:r>
              <a:rPr lang="en-US" sz="2400" b="1" dirty="0" smtClean="0"/>
              <a:t>C</a:t>
            </a:r>
            <a:r>
              <a:rPr lang="en-US" sz="2400" dirty="0" smtClean="0"/>
              <a:t> </a:t>
            </a:r>
            <a:r>
              <a:rPr lang="en-US" sz="2400" dirty="0"/>
              <a:t>– compared to providing parental education with no BMI </a:t>
            </a:r>
          </a:p>
          <a:p>
            <a:pPr>
              <a:buFont typeface="Arial" panose="020B0604020202020204" pitchFamily="34" charset="0"/>
              <a:buChar char="•"/>
            </a:pPr>
            <a:r>
              <a:rPr lang="en-US" sz="2400" dirty="0"/>
              <a:t> </a:t>
            </a:r>
            <a:r>
              <a:rPr lang="en-US" sz="2400" b="1" dirty="0"/>
              <a:t>O</a:t>
            </a:r>
            <a:r>
              <a:rPr lang="en-US" sz="2400" dirty="0"/>
              <a:t> – affect the weight of the child? </a:t>
            </a:r>
          </a:p>
          <a:p>
            <a:endParaRPr lang="en-US" dirty="0"/>
          </a:p>
        </p:txBody>
      </p:sp>
    </p:spTree>
    <p:extLst>
      <p:ext uri="{BB962C8B-B14F-4D97-AF65-F5344CB8AC3E}">
        <p14:creationId xmlns:p14="http://schemas.microsoft.com/office/powerpoint/2010/main" val="289862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Search</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4000" dirty="0" smtClean="0"/>
              <a:t> Academic Search Premiere</a:t>
            </a:r>
          </a:p>
          <a:p>
            <a:pPr>
              <a:buFont typeface="Arial" panose="020B0604020202020204" pitchFamily="34" charset="0"/>
              <a:buChar char="•"/>
            </a:pPr>
            <a:r>
              <a:rPr lang="en-US" sz="4000" dirty="0"/>
              <a:t> </a:t>
            </a:r>
            <a:r>
              <a:rPr lang="en-US" sz="4000" dirty="0" smtClean="0"/>
              <a:t>CINAHL</a:t>
            </a:r>
          </a:p>
          <a:p>
            <a:pPr>
              <a:buFont typeface="Arial" panose="020B0604020202020204" pitchFamily="34" charset="0"/>
              <a:buChar char="•"/>
            </a:pPr>
            <a:r>
              <a:rPr lang="en-US" sz="4000" dirty="0"/>
              <a:t> </a:t>
            </a:r>
            <a:r>
              <a:rPr lang="en-US" sz="4000" dirty="0" smtClean="0"/>
              <a:t>ERIC</a:t>
            </a:r>
          </a:p>
          <a:p>
            <a:pPr>
              <a:buFont typeface="Arial" panose="020B0604020202020204" pitchFamily="34" charset="0"/>
              <a:buChar char="•"/>
            </a:pPr>
            <a:r>
              <a:rPr lang="en-US" sz="4000" dirty="0" smtClean="0"/>
              <a:t> MEDLINE</a:t>
            </a:r>
            <a:endParaRPr lang="en-US" sz="4000" dirty="0"/>
          </a:p>
        </p:txBody>
      </p:sp>
    </p:spTree>
    <p:extLst>
      <p:ext uri="{BB962C8B-B14F-4D97-AF65-F5344CB8AC3E}">
        <p14:creationId xmlns:p14="http://schemas.microsoft.com/office/powerpoint/2010/main" val="71925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Evidence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500" dirty="0" smtClean="0"/>
              <a:t> 1 Systematic Review</a:t>
            </a:r>
          </a:p>
          <a:p>
            <a:pPr>
              <a:buFont typeface="Arial" panose="020B0604020202020204" pitchFamily="34" charset="0"/>
              <a:buChar char="•"/>
            </a:pPr>
            <a:r>
              <a:rPr lang="en-US" sz="3500" dirty="0"/>
              <a:t> </a:t>
            </a:r>
            <a:r>
              <a:rPr lang="en-US" sz="3500" dirty="0" smtClean="0"/>
              <a:t>2 Clinical Practice Guidelines</a:t>
            </a:r>
          </a:p>
          <a:p>
            <a:pPr>
              <a:buFont typeface="Arial" panose="020B0604020202020204" pitchFamily="34" charset="0"/>
              <a:buChar char="•"/>
            </a:pPr>
            <a:r>
              <a:rPr lang="en-US" sz="3500" dirty="0"/>
              <a:t> </a:t>
            </a:r>
            <a:r>
              <a:rPr lang="en-US" sz="3500" dirty="0" smtClean="0"/>
              <a:t>2 Non-experimental Cohort Studies</a:t>
            </a:r>
          </a:p>
          <a:p>
            <a:pPr>
              <a:buFont typeface="Arial" panose="020B0604020202020204" pitchFamily="34" charset="0"/>
              <a:buChar char="•"/>
            </a:pPr>
            <a:r>
              <a:rPr lang="en-US" sz="3500" dirty="0"/>
              <a:t> </a:t>
            </a:r>
            <a:r>
              <a:rPr lang="en-US" sz="3500" dirty="0" smtClean="0"/>
              <a:t>1 Systematic Review of Qualitative Research</a:t>
            </a:r>
          </a:p>
          <a:p>
            <a:pPr>
              <a:buFont typeface="Arial" panose="020B0604020202020204" pitchFamily="34" charset="0"/>
              <a:buChar char="•"/>
            </a:pPr>
            <a:r>
              <a:rPr lang="en-US" sz="3500" dirty="0" smtClean="0"/>
              <a:t> 1 Integrative Review of Literature</a:t>
            </a:r>
            <a:endParaRPr lang="en-US" sz="3500" dirty="0"/>
          </a:p>
        </p:txBody>
      </p:sp>
    </p:spTree>
    <p:extLst>
      <p:ext uri="{BB962C8B-B14F-4D97-AF65-F5344CB8AC3E}">
        <p14:creationId xmlns:p14="http://schemas.microsoft.com/office/powerpoint/2010/main" val="11392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EBP Recommendations</a:t>
            </a:r>
            <a:endParaRPr lang="en-US" dirty="0"/>
          </a:p>
        </p:txBody>
      </p:sp>
      <p:sp>
        <p:nvSpPr>
          <p:cNvPr id="3" name="Content Placeholder 2"/>
          <p:cNvSpPr>
            <a:spLocks noGrp="1"/>
          </p:cNvSpPr>
          <p:nvPr>
            <p:ph idx="1"/>
          </p:nvPr>
        </p:nvSpPr>
        <p:spPr/>
        <p:txBody>
          <a:bodyPr/>
          <a:lstStyle/>
          <a:p>
            <a:pPr marL="0" indent="0">
              <a:buNone/>
            </a:pPr>
            <a:r>
              <a:rPr lang="en-US" dirty="0"/>
              <a:t>1. Calculation of child’s BMI at each doctors visit.</a:t>
            </a:r>
          </a:p>
          <a:p>
            <a:pPr marL="0" indent="0">
              <a:buNone/>
            </a:pPr>
            <a:r>
              <a:rPr lang="en-US" dirty="0"/>
              <a:t>		</a:t>
            </a:r>
            <a:r>
              <a:rPr lang="en-US" sz="1600" dirty="0"/>
              <a:t>Grade A Recommendation</a:t>
            </a:r>
          </a:p>
          <a:p>
            <a:pPr marL="0" indent="0">
              <a:buNone/>
            </a:pPr>
            <a:r>
              <a:rPr lang="en-US" dirty="0"/>
              <a:t>2. Provide parents with the child’s BMI ad educate them on </a:t>
            </a:r>
            <a:r>
              <a:rPr lang="en-US" dirty="0" smtClean="0"/>
              <a:t>the </a:t>
            </a:r>
            <a:r>
              <a:rPr lang="en-US" dirty="0"/>
              <a:t>significance of this measurement.</a:t>
            </a:r>
          </a:p>
          <a:p>
            <a:pPr marL="0" indent="0">
              <a:buNone/>
            </a:pPr>
            <a:r>
              <a:rPr lang="en-US" dirty="0"/>
              <a:t>		</a:t>
            </a:r>
            <a:r>
              <a:rPr lang="en-US" sz="1600" dirty="0"/>
              <a:t>Grade B Recommendation</a:t>
            </a:r>
          </a:p>
          <a:p>
            <a:pPr marL="0" indent="0">
              <a:buNone/>
            </a:pPr>
            <a:r>
              <a:rPr lang="en-US" dirty="0"/>
              <a:t>3. Provide parents with education regarding lifestyle 	modifications in order to promote healthy </a:t>
            </a:r>
            <a:r>
              <a:rPr lang="en-US" dirty="0" smtClean="0"/>
              <a:t>  weight</a:t>
            </a:r>
            <a:r>
              <a:rPr lang="en-US" dirty="0"/>
              <a:t>. </a:t>
            </a:r>
          </a:p>
          <a:p>
            <a:pPr marL="0" indent="0">
              <a:buNone/>
            </a:pPr>
            <a:r>
              <a:rPr lang="en-US" dirty="0"/>
              <a:t>		</a:t>
            </a:r>
            <a:r>
              <a:rPr lang="en-US" sz="1600" dirty="0"/>
              <a:t>Grade C Recommendation</a:t>
            </a:r>
          </a:p>
          <a:p>
            <a:endParaRPr lang="en-US" dirty="0"/>
          </a:p>
        </p:txBody>
      </p:sp>
    </p:spTree>
    <p:extLst>
      <p:ext uri="{BB962C8B-B14F-4D97-AF65-F5344CB8AC3E}">
        <p14:creationId xmlns:p14="http://schemas.microsoft.com/office/powerpoint/2010/main" val="425459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Test of Change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500" dirty="0" smtClean="0"/>
              <a:t> Methods</a:t>
            </a:r>
          </a:p>
          <a:p>
            <a:pPr lvl="1">
              <a:buFont typeface="Arial" panose="020B0604020202020204" pitchFamily="34" charset="0"/>
              <a:buChar char="•"/>
            </a:pPr>
            <a:r>
              <a:rPr lang="en-US" sz="3000" dirty="0" smtClean="0"/>
              <a:t>Setting &amp; Participants</a:t>
            </a:r>
          </a:p>
          <a:p>
            <a:pPr lvl="1">
              <a:buFont typeface="Arial" panose="020B0604020202020204" pitchFamily="34" charset="0"/>
              <a:buChar char="•"/>
            </a:pPr>
            <a:r>
              <a:rPr lang="en-US" sz="3000" dirty="0" smtClean="0"/>
              <a:t>Implementation Steps</a:t>
            </a:r>
          </a:p>
          <a:p>
            <a:pPr lvl="1">
              <a:buFont typeface="Arial" panose="020B0604020202020204" pitchFamily="34" charset="0"/>
              <a:buChar char="•"/>
            </a:pPr>
            <a:r>
              <a:rPr lang="en-US" sz="3000" dirty="0" smtClean="0"/>
              <a:t>Evaluation: Outcome Measures &amp; tools</a:t>
            </a:r>
          </a:p>
          <a:p>
            <a:pPr>
              <a:buFont typeface="Arial" panose="020B0604020202020204" pitchFamily="34" charset="0"/>
              <a:buChar char="•"/>
            </a:pPr>
            <a:r>
              <a:rPr lang="en-US" sz="3500" dirty="0" smtClean="0"/>
              <a:t> Results</a:t>
            </a:r>
          </a:p>
          <a:p>
            <a:pPr>
              <a:buFont typeface="Arial" panose="020B0604020202020204" pitchFamily="34" charset="0"/>
              <a:buChar char="•"/>
            </a:pPr>
            <a:r>
              <a:rPr lang="en-US" sz="3500" dirty="0"/>
              <a:t> </a:t>
            </a:r>
            <a:r>
              <a:rPr lang="en-US" sz="3500" dirty="0" smtClean="0"/>
              <a:t>Conclusions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89439861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333</TotalTime>
  <Words>1602</Words>
  <Application>Microsoft Office PowerPoint</Application>
  <PresentationFormat>Widescreen</PresentationFormat>
  <Paragraphs>247</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Calibri Light</vt:lpstr>
      <vt:lpstr>Retrospect</vt:lpstr>
      <vt:lpstr>Childhood Overweight &amp; Obesity</vt:lpstr>
      <vt:lpstr>Introduction</vt:lpstr>
      <vt:lpstr>Background &amp; Significance</vt:lpstr>
      <vt:lpstr>Target Population</vt:lpstr>
      <vt:lpstr>PICO</vt:lpstr>
      <vt:lpstr>Literature Search</vt:lpstr>
      <vt:lpstr>Summary of Evidence</vt:lpstr>
      <vt:lpstr>EBP Recommendations</vt:lpstr>
      <vt:lpstr>Small Test of Change</vt:lpstr>
      <vt:lpstr>Setting &amp; Participants</vt:lpstr>
      <vt:lpstr>Implementation Steps</vt:lpstr>
      <vt:lpstr>Evaluation</vt:lpstr>
      <vt:lpstr>Results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Overweight &amp; Obesity</dc:title>
  <dc:creator>Dana Burns</dc:creator>
  <cp:lastModifiedBy>Burns</cp:lastModifiedBy>
  <cp:revision>14</cp:revision>
  <dcterms:created xsi:type="dcterms:W3CDTF">2014-04-01T17:15:14Z</dcterms:created>
  <dcterms:modified xsi:type="dcterms:W3CDTF">2015-04-19T00:48:21Z</dcterms:modified>
</cp:coreProperties>
</file>